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6" r:id="rId5"/>
    <p:sldId id="324" r:id="rId6"/>
    <p:sldId id="334" r:id="rId7"/>
    <p:sldId id="335" r:id="rId8"/>
    <p:sldId id="372" r:id="rId9"/>
    <p:sldId id="374" r:id="rId10"/>
    <p:sldId id="375" r:id="rId11"/>
    <p:sldId id="326" r:id="rId12"/>
    <p:sldId id="344" r:id="rId13"/>
    <p:sldId id="345" r:id="rId14"/>
    <p:sldId id="346" r:id="rId15"/>
    <p:sldId id="347" r:id="rId16"/>
    <p:sldId id="348" r:id="rId17"/>
    <p:sldId id="353" r:id="rId18"/>
    <p:sldId id="354" r:id="rId19"/>
    <p:sldId id="355" r:id="rId20"/>
    <p:sldId id="339" r:id="rId21"/>
    <p:sldId id="356" r:id="rId22"/>
    <p:sldId id="357" r:id="rId23"/>
    <p:sldId id="293" r:id="rId24"/>
    <p:sldId id="349" r:id="rId25"/>
    <p:sldId id="338" r:id="rId26"/>
    <p:sldId id="320" r:id="rId27"/>
    <p:sldId id="321" r:id="rId28"/>
    <p:sldId id="322" r:id="rId29"/>
    <p:sldId id="37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744A071-5973-1005-B8F5-846120B5A54F}" name="Reilly, Grace" initials="GR" userId="S::Grace.Reilly@informa.com::6ebb401d-df8a-4754-a6a9-eeaef72f57c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44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2F93E-3046-411D-96BD-FCCB3F1118E6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0B561-B053-4DE8-921A-4D9AE2389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839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D646E-DEE9-4EFD-A5B9-F129CED26A9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91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490F4-6DED-B0C4-CDEC-F89C7DE1B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BFB35C-E937-3519-0D0E-7A32A9E4A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B8729F-C5B3-CA2B-D491-05FA25485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4682A-77EE-8986-0B6F-830BF4D89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D646E-DEE9-4EFD-A5B9-F129CED26A9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45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D803C-EC63-A24D-5C3D-BB3045802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AC6319-2F9C-43DE-C04C-F9D342ADF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FB4EF7-2912-F71B-CBF7-2B1F12B1F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C6ED3-CB61-56F3-6296-E8EDFCD62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D646E-DEE9-4EFD-A5B9-F129CED26A9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847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D785B-F857-4BE0-B2BE-76DC145C2D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20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bg1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rgbClr val="003CB2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pic>
        <p:nvPicPr>
          <p:cNvPr id="16" name="Picture 15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14F19DC3-74A6-A5F3-DC30-D90CA194D5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900000"/>
            <a:ext cx="2052000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78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anner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D4592B8-3701-3C36-5A4E-02872991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F131FD-8417-999C-1F3E-C7393280F3D1}"/>
              </a:ext>
            </a:extLst>
          </p:cNvPr>
          <p:cNvSpPr/>
          <p:nvPr userDrawn="1"/>
        </p:nvSpPr>
        <p:spPr>
          <a:xfrm>
            <a:off x="0" y="1331912"/>
            <a:ext cx="121920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Aft>
                <a:spcPts val="3000"/>
              </a:spcAft>
              <a:defRPr sz="5600"/>
            </a:lvl1pPr>
            <a:lvl2pPr>
              <a:defRPr sz="3200">
                <a:latin typeface="+mn-lt"/>
              </a:defRPr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144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white gradient&#10;&#10;Description automatically generated">
            <a:extLst>
              <a:ext uri="{FF2B5EF4-FFF2-40B4-BE49-F238E27FC236}">
                <a16:creationId xmlns:a16="http://schemas.microsoft.com/office/drawing/2014/main" id="{4A60E1B8-1A12-1E0B-EAA4-C41498225E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9"/>
          <a:stretch/>
        </p:blipFill>
        <p:spPr>
          <a:xfrm>
            <a:off x="5155" y="-1"/>
            <a:ext cx="8125691" cy="635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4000" y="0"/>
            <a:ext cx="4068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3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4000" y="0"/>
            <a:ext cx="4068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571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white gradient&#10;&#10;Description automatically generated">
            <a:extLst>
              <a:ext uri="{FF2B5EF4-FFF2-40B4-BE49-F238E27FC236}">
                <a16:creationId xmlns:a16="http://schemas.microsoft.com/office/drawing/2014/main" id="{4A60E1B8-1A12-1E0B-EAA4-C41498225E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9"/>
          <a:stretch/>
        </p:blipFill>
        <p:spPr>
          <a:xfrm>
            <a:off x="5155" y="-1"/>
            <a:ext cx="8125691" cy="635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393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091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white shirt&#10;&#10;Description automatically generated">
            <a:extLst>
              <a:ext uri="{FF2B5EF4-FFF2-40B4-BE49-F238E27FC236}">
                <a16:creationId xmlns:a16="http://schemas.microsoft.com/office/drawing/2014/main" id="{01993336-C4EE-9DDA-3B39-8C857CD37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5" y="0"/>
            <a:ext cx="12190615" cy="63509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1" y="1655763"/>
            <a:ext cx="8628364" cy="3491331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16BC53-C769-4F21-5A10-A27E8D7D9CD2}"/>
              </a:ext>
            </a:extLst>
          </p:cNvPr>
          <p:cNvSpPr/>
          <p:nvPr userDrawn="1"/>
        </p:nvSpPr>
        <p:spPr>
          <a:xfrm>
            <a:off x="360363" y="5307415"/>
            <a:ext cx="11472862" cy="756000"/>
          </a:xfrm>
          <a:prstGeom prst="roundRect">
            <a:avLst/>
          </a:prstGeom>
          <a:gradFill>
            <a:gsLst>
              <a:gs pos="50000">
                <a:schemeClr val="accent2"/>
              </a:gs>
              <a:gs pos="10000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AA83C64-E5D6-13C3-8804-665B95248D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9956" y="5497918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06584-B680-F1DC-38FD-E58BF1E752D5}"/>
              </a:ext>
            </a:extLst>
          </p:cNvPr>
          <p:cNvSpPr txBox="1"/>
          <p:nvPr userDrawn="1"/>
        </p:nvSpPr>
        <p:spPr>
          <a:xfrm>
            <a:off x="620060" y="5497918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FBB4B7-CCD3-9D89-FAF0-85DD9F28C2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14788" y="5497875"/>
            <a:ext cx="7556500" cy="360000"/>
          </a:xfrm>
        </p:spPr>
        <p:txBody>
          <a:bodyPr anchor="ctr"/>
          <a:lstStyle>
            <a:lvl1pPr algn="r"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Short summary sentence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933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F970ADA-7806-1172-E6A0-64F5E4851E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774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363" y="1655763"/>
            <a:ext cx="5580000" cy="4322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12E9007-E0E4-4BB7-0646-861C0F7B24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1577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53225" y="1655763"/>
            <a:ext cx="5580000" cy="4322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860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9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363" y="1332000"/>
            <a:ext cx="5580000" cy="4646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53225" y="1332000"/>
            <a:ext cx="5580000" cy="4646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932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>
          <p15:clr>
            <a:srgbClr val="FBAE40"/>
          </p15:clr>
        </p15:guide>
        <p15:guide id="2" pos="393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2EA133C-2FE0-AC3A-CA8D-B97B39BC21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616944A-772F-4AA5-3367-182733E222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774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2C09EE-D696-9880-A9A5-2E7A7813E01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0363" y="1655763"/>
            <a:ext cx="5580062" cy="4322762"/>
          </a:xfrm>
          <a:prstGeom prst="roundRect">
            <a:avLst>
              <a:gd name="adj" fmla="val 2964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4F86ADC-06AA-3362-5E53-F3F14CEAC1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1577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7CC1C4CA-275E-59EB-B7FE-A3DB7CB797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53166" y="1655763"/>
            <a:ext cx="5580062" cy="4322762"/>
          </a:xfrm>
          <a:prstGeom prst="roundRect">
            <a:avLst>
              <a:gd name="adj" fmla="val 2964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02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7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CBF6BC8-D593-8A13-DD55-EFB134ED0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DE9D1D-3D84-D042-2083-7D593B1AF36C}"/>
              </a:ext>
            </a:extLst>
          </p:cNvPr>
          <p:cNvSpPr/>
          <p:nvPr userDrawn="1"/>
        </p:nvSpPr>
        <p:spPr>
          <a:xfrm>
            <a:off x="0" y="1331912"/>
            <a:ext cx="60960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363" y="1655763"/>
            <a:ext cx="5580000" cy="4322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C5CD38-54B4-475E-4127-43CF12157C46}"/>
              </a:ext>
            </a:extLst>
          </p:cNvPr>
          <p:cNvSpPr/>
          <p:nvPr userDrawn="1"/>
        </p:nvSpPr>
        <p:spPr>
          <a:xfrm>
            <a:off x="6096000" y="1331911"/>
            <a:ext cx="6095999" cy="5019675"/>
          </a:xfrm>
          <a:prstGeom prst="rect">
            <a:avLst/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3225" y="1655763"/>
            <a:ext cx="5580000" cy="4322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3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gradFill>
          <a:gsLst>
            <a:gs pos="40000">
              <a:srgbClr val="002244"/>
            </a:gs>
            <a:gs pos="100000">
              <a:srgbClr val="003CB2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bg1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bIns="3600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CCE8F02A-8E96-6289-AFF7-CFEDA44C82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900000"/>
            <a:ext cx="2052000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22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e and Four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602D45C-E64E-F2A8-46AB-7CC7F2953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8B0ADF-F12B-4902-1549-A4A8CAA05368}"/>
              </a:ext>
            </a:extLst>
          </p:cNvPr>
          <p:cNvSpPr/>
          <p:nvPr userDrawn="1"/>
        </p:nvSpPr>
        <p:spPr>
          <a:xfrm>
            <a:off x="0" y="1332000"/>
            <a:ext cx="6096000" cy="2509200"/>
          </a:xfrm>
          <a:prstGeom prst="rect">
            <a:avLst/>
          </a:prstGeom>
          <a:gradFill>
            <a:gsLst>
              <a:gs pos="0">
                <a:schemeClr val="accent3"/>
              </a:gs>
              <a:gs pos="55000">
                <a:schemeClr val="accent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02DEA6-B6B3-25CC-15E5-22FD5DA207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336" y="1655763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363" y="2173857"/>
            <a:ext cx="5374773" cy="1431985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84A5A4-D3E0-A81D-E043-C867D0A22E1E}"/>
              </a:ext>
            </a:extLst>
          </p:cNvPr>
          <p:cNvSpPr/>
          <p:nvPr userDrawn="1"/>
        </p:nvSpPr>
        <p:spPr>
          <a:xfrm>
            <a:off x="0" y="3842388"/>
            <a:ext cx="6096000" cy="2509200"/>
          </a:xfrm>
          <a:prstGeom prst="rect">
            <a:avLst/>
          </a:prstGeom>
          <a:gradFill>
            <a:gsLst>
              <a:gs pos="22000">
                <a:schemeClr val="accent3"/>
              </a:gs>
              <a:gs pos="100000">
                <a:schemeClr val="accent2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E153CCDE-3099-3FD5-94B7-F83BE9BBF4C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0363" y="4201200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3CD9C8-0DFB-A1FB-998C-ADBB36A4386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60336" y="4683057"/>
            <a:ext cx="5374800" cy="1295468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786F88-D3AF-8D02-06A9-C7B4A55C0EBC}"/>
              </a:ext>
            </a:extLst>
          </p:cNvPr>
          <p:cNvSpPr/>
          <p:nvPr userDrawn="1"/>
        </p:nvSpPr>
        <p:spPr>
          <a:xfrm>
            <a:off x="6096000" y="1332000"/>
            <a:ext cx="6096000" cy="2509200"/>
          </a:xfrm>
          <a:prstGeom prst="rect">
            <a:avLst/>
          </a:prstGeom>
          <a:gradFill>
            <a:gsLst>
              <a:gs pos="3000">
                <a:schemeClr val="accent2">
                  <a:lumMod val="60000"/>
                  <a:lumOff val="40000"/>
                </a:schemeClr>
              </a:gs>
              <a:gs pos="40000">
                <a:schemeClr val="accent2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88AF153D-09EA-B9DB-71EE-DC40448C27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4799" y="1655763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4800" y="2173857"/>
            <a:ext cx="5378425" cy="1431985"/>
          </a:xfrm>
        </p:spPr>
        <p:txBody>
          <a:bodyPr/>
          <a:lstStyle>
            <a:lvl1pPr>
              <a:defRPr sz="26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F5C293-FB32-9D67-F053-C442A93FF77B}"/>
              </a:ext>
            </a:extLst>
          </p:cNvPr>
          <p:cNvSpPr/>
          <p:nvPr userDrawn="1"/>
        </p:nvSpPr>
        <p:spPr>
          <a:xfrm>
            <a:off x="6096000" y="3842388"/>
            <a:ext cx="6096000" cy="2509200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4D9F9635-7E32-0263-753C-60CD811CA7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54799" y="4205318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97A234D-929F-03EF-1D3C-1316C30482B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454799" y="4683057"/>
            <a:ext cx="5378399" cy="1295468"/>
          </a:xfrm>
        </p:spPr>
        <p:txBody>
          <a:bodyPr/>
          <a:lstStyle>
            <a:lvl1pPr>
              <a:defRPr sz="26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54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hart and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B23A8D-0FFF-903E-E4A0-127B4D0E0370}"/>
              </a:ext>
            </a:extLst>
          </p:cNvPr>
          <p:cNvSpPr/>
          <p:nvPr userDrawn="1"/>
        </p:nvSpPr>
        <p:spPr>
          <a:xfrm>
            <a:off x="358775" y="1332000"/>
            <a:ext cx="11474450" cy="3780000"/>
          </a:xfrm>
          <a:prstGeom prst="roundRect">
            <a:avLst>
              <a:gd name="adj" fmla="val 2828"/>
            </a:avLst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0000" y="1512000"/>
            <a:ext cx="11112000" cy="3420000"/>
          </a:xfrm>
          <a:prstGeom prst="rect">
            <a:avLst/>
          </a:prstGeom>
          <a:solidFill>
            <a:srgbClr val="E3F4FF"/>
          </a:solidFill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395516B-65DA-679D-3A34-EB3016644CEB}"/>
              </a:ext>
            </a:extLst>
          </p:cNvPr>
          <p:cNvSpPr/>
          <p:nvPr userDrawn="1"/>
        </p:nvSpPr>
        <p:spPr>
          <a:xfrm>
            <a:off x="360363" y="5318762"/>
            <a:ext cx="11472862" cy="756000"/>
          </a:xfrm>
          <a:prstGeom prst="roundRect">
            <a:avLst>
              <a:gd name="adj" fmla="val 16152"/>
            </a:avLst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79A073-34AA-CE1B-AADC-4FE062C32D36}"/>
              </a:ext>
            </a:extLst>
          </p:cNvPr>
          <p:cNvSpPr txBox="1"/>
          <p:nvPr userDrawn="1"/>
        </p:nvSpPr>
        <p:spPr>
          <a:xfrm>
            <a:off x="540000" y="5521714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DBFFACC-BBF7-2304-63C7-38F9046935F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98780" y="5472000"/>
            <a:ext cx="10453220" cy="468000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Add text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74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 and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B23A8D-0FFF-903E-E4A0-127B4D0E0370}"/>
              </a:ext>
            </a:extLst>
          </p:cNvPr>
          <p:cNvSpPr/>
          <p:nvPr userDrawn="1"/>
        </p:nvSpPr>
        <p:spPr>
          <a:xfrm>
            <a:off x="358775" y="1332000"/>
            <a:ext cx="5581650" cy="3780000"/>
          </a:xfrm>
          <a:prstGeom prst="roundRect">
            <a:avLst>
              <a:gd name="adj" fmla="val 3395"/>
            </a:avLst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0000" y="1512000"/>
            <a:ext cx="5220000" cy="3420000"/>
          </a:xfrm>
          <a:prstGeom prst="rect">
            <a:avLst/>
          </a:prstGeom>
          <a:solidFill>
            <a:srgbClr val="E3F4FF"/>
          </a:solidFill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395516B-65DA-679D-3A34-EB3016644CEB}"/>
              </a:ext>
            </a:extLst>
          </p:cNvPr>
          <p:cNvSpPr/>
          <p:nvPr userDrawn="1"/>
        </p:nvSpPr>
        <p:spPr>
          <a:xfrm>
            <a:off x="360363" y="5318762"/>
            <a:ext cx="5581650" cy="756000"/>
          </a:xfrm>
          <a:prstGeom prst="roundRect">
            <a:avLst>
              <a:gd name="adj" fmla="val 16152"/>
            </a:avLst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79A073-34AA-CE1B-AADC-4FE062C32D36}"/>
              </a:ext>
            </a:extLst>
          </p:cNvPr>
          <p:cNvSpPr txBox="1"/>
          <p:nvPr userDrawn="1"/>
        </p:nvSpPr>
        <p:spPr>
          <a:xfrm>
            <a:off x="540000" y="5521714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DBFFACC-BBF7-2304-63C7-38F9046935F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98780" y="5472000"/>
            <a:ext cx="4561220" cy="468000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Add text</a:t>
            </a:r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74F5165-AA85-A9F3-947F-1B009B35867A}"/>
              </a:ext>
            </a:extLst>
          </p:cNvPr>
          <p:cNvSpPr/>
          <p:nvPr userDrawn="1"/>
        </p:nvSpPr>
        <p:spPr>
          <a:xfrm>
            <a:off x="6253163" y="1332000"/>
            <a:ext cx="5581650" cy="3780000"/>
          </a:xfrm>
          <a:prstGeom prst="roundRect">
            <a:avLst>
              <a:gd name="adj" fmla="val 3395"/>
            </a:avLst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3C1783B-E2F8-F52B-9A74-6CF3FA55E20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433987" y="1512000"/>
            <a:ext cx="5220000" cy="3420000"/>
          </a:xfrm>
          <a:prstGeom prst="rect">
            <a:avLst/>
          </a:prstGeom>
          <a:solidFill>
            <a:srgbClr val="E3F4FF"/>
          </a:solidFill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4D8C259-3FF5-AFB1-37C8-1CD6F827A25F}"/>
              </a:ext>
            </a:extLst>
          </p:cNvPr>
          <p:cNvSpPr/>
          <p:nvPr userDrawn="1"/>
        </p:nvSpPr>
        <p:spPr>
          <a:xfrm>
            <a:off x="6249987" y="5328000"/>
            <a:ext cx="5581650" cy="756000"/>
          </a:xfrm>
          <a:prstGeom prst="roundRect">
            <a:avLst>
              <a:gd name="adj" fmla="val 16152"/>
            </a:avLst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622F57-CFE2-D7F9-3571-63362B66B0FA}"/>
              </a:ext>
            </a:extLst>
          </p:cNvPr>
          <p:cNvSpPr txBox="1"/>
          <p:nvPr userDrawn="1"/>
        </p:nvSpPr>
        <p:spPr>
          <a:xfrm>
            <a:off x="6433987" y="5521714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6EF824A2-E936-DFDD-9E3A-D590FD674D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90780" y="5472000"/>
            <a:ext cx="4561220" cy="468000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Add text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482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9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2000"/>
            <a:ext cx="3636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000" y="1332000"/>
            <a:ext cx="3636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5637" y="1331913"/>
            <a:ext cx="3636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412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5CD82A-FF52-D742-4C44-16E5A2957EFF}"/>
              </a:ext>
            </a:extLst>
          </p:cNvPr>
          <p:cNvSpPr/>
          <p:nvPr userDrawn="1"/>
        </p:nvSpPr>
        <p:spPr>
          <a:xfrm>
            <a:off x="0" y="1331912"/>
            <a:ext cx="41364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655763"/>
            <a:ext cx="3636000" cy="4322762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B76165-E902-484C-7FD5-8CFAE82E1DAC}"/>
              </a:ext>
            </a:extLst>
          </p:cNvPr>
          <p:cNvSpPr/>
          <p:nvPr userDrawn="1"/>
        </p:nvSpPr>
        <p:spPr>
          <a:xfrm>
            <a:off x="4136400" y="1331913"/>
            <a:ext cx="3919200" cy="5019675"/>
          </a:xfrm>
          <a:prstGeom prst="rect">
            <a:avLst/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000" y="1655763"/>
            <a:ext cx="3636000" cy="4322762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0BC72D-E0FD-E54F-3879-05B39B0235CD}"/>
              </a:ext>
            </a:extLst>
          </p:cNvPr>
          <p:cNvSpPr/>
          <p:nvPr userDrawn="1"/>
        </p:nvSpPr>
        <p:spPr>
          <a:xfrm>
            <a:off x="8055600" y="1331912"/>
            <a:ext cx="4136400" cy="5019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5637" y="1655676"/>
            <a:ext cx="3636000" cy="4322762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164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Curved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1913"/>
            <a:ext cx="3636962" cy="4645393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313" y="1331913"/>
            <a:ext cx="3635375" cy="4645393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4675" y="1331913"/>
            <a:ext cx="3635375" cy="4646612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43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5D152673-6AC1-0EDE-37B3-AF89BA33D1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3201"/>
            <a:ext cx="3636962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99933403-E6AA-8E83-F589-D78B4CEDFE4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363" y="1655763"/>
            <a:ext cx="3636962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D1C9BCA-8C81-86B0-EC9A-19779D48920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0364" y="5832237"/>
            <a:ext cx="3636962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B0B82398-658F-D02E-BDAC-BF26EFF2D91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8313" y="1333201"/>
            <a:ext cx="3636962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B260B67-2C03-9E2A-1C53-D541A981A1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8313" y="1655763"/>
            <a:ext cx="3636962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FDBC673F-AB24-72B8-1A6F-C3BE5C8675D7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278314" y="5832237"/>
            <a:ext cx="3636962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E859E84-B802-EF20-4142-5D1C9CBC8E5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196263" y="1333201"/>
            <a:ext cx="3636962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E81F06E-1F34-20E6-0AA4-F042330E421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6263" y="1655763"/>
            <a:ext cx="3636962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038F46B7-57E9-425A-16F6-23C55954B24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96264" y="5832237"/>
            <a:ext cx="3636962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900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2000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96121" y="1332000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31879" y="1331913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9D4B9CEF-A74D-E2D6-48B7-C2C27F63B23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167637" y="1331912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748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1905" userDrawn="1">
          <p15:clr>
            <a:srgbClr val="FBAE40"/>
          </p15:clr>
        </p15:guide>
        <p15:guide id="5" pos="2076" userDrawn="1">
          <p15:clr>
            <a:srgbClr val="FBAE40"/>
          </p15:clr>
        </p15:guide>
        <p15:guide id="6" pos="3755" userDrawn="1">
          <p15:clr>
            <a:srgbClr val="FBAE40"/>
          </p15:clr>
        </p15:guide>
        <p15:guide id="7" pos="3924" userDrawn="1">
          <p15:clr>
            <a:srgbClr val="FBAE40"/>
          </p15:clr>
        </p15:guide>
        <p15:guide id="8" pos="5605" userDrawn="1">
          <p15:clr>
            <a:srgbClr val="FBAE40"/>
          </p15:clr>
        </p15:guide>
        <p15:guide id="9" pos="5775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l - Curved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1913"/>
            <a:ext cx="2664000" cy="4645393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96121" y="1333132"/>
            <a:ext cx="2664000" cy="4645393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31879" y="1331913"/>
            <a:ext cx="2664000" cy="4646612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B95A4627-A03B-21AC-B2FA-8FB2BE2F684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167637" y="1331913"/>
            <a:ext cx="2664000" cy="4646612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929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1906" userDrawn="1">
          <p15:clr>
            <a:srgbClr val="FBAE40"/>
          </p15:clr>
        </p15:guide>
        <p15:guide id="5" pos="2076" userDrawn="1">
          <p15:clr>
            <a:srgbClr val="FBAE40"/>
          </p15:clr>
        </p15:guide>
        <p15:guide id="6" pos="3755" userDrawn="1">
          <p15:clr>
            <a:srgbClr val="FBAE40"/>
          </p15:clr>
        </p15:guide>
        <p15:guide id="7" pos="3925" userDrawn="1">
          <p15:clr>
            <a:srgbClr val="FBAE40"/>
          </p15:clr>
        </p15:guide>
        <p15:guide id="8" pos="5604" userDrawn="1">
          <p15:clr>
            <a:srgbClr val="FBAE40"/>
          </p15:clr>
        </p15:guide>
        <p15:guide id="9" pos="577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ix Curved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1912"/>
            <a:ext cx="3636962" cy="2196000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313" y="1331912"/>
            <a:ext cx="3635375" cy="2196000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4675" y="1331912"/>
            <a:ext cx="3635375" cy="2196000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10574745-C796-FDA8-1E1A-673D6A18461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60363" y="3782525"/>
            <a:ext cx="3636962" cy="2196000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610CC49-BBD4-E38F-D970-95B2FE63B3F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8313" y="3782525"/>
            <a:ext cx="3635375" cy="2196000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CBEEAC37-5C4F-8FCB-67A9-589AC6B4E44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94675" y="3782525"/>
            <a:ext cx="3635375" cy="2196000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02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gradFill>
          <a:gsLst>
            <a:gs pos="40000">
              <a:srgbClr val="002244"/>
            </a:gs>
            <a:gs pos="100000">
              <a:srgbClr val="003CB2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bg1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bIns="36000" anchor="ctr"/>
          <a:lstStyle>
            <a:lvl1pPr algn="ctr">
              <a:defRPr sz="1600">
                <a:solidFill>
                  <a:srgbClr val="002244"/>
                </a:solidFill>
              </a:defRPr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903CA739-BE09-21D3-9F58-56E8873637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2092820-08E7-0F9C-D947-E7EAB1A517F8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3931200" y="3938400"/>
            <a:ext cx="5835600" cy="2919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8FB36612-E316-84BE-05A5-959ADD4B7C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900000"/>
            <a:ext cx="2052000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909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 or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332000"/>
            <a:ext cx="3636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B902F-8F76-FFDC-377A-F1465B96A27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5" y="1333201"/>
            <a:ext cx="753745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FA745C97-2AB4-55BB-4878-9276DCFAA3E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95775" y="1655763"/>
            <a:ext cx="7537450" cy="4140473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5" y="5832237"/>
            <a:ext cx="753745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0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332000"/>
            <a:ext cx="3636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B902F-8F76-FFDC-377A-F1465B96A27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5" y="1333201"/>
            <a:ext cx="753745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103B10-CE99-7D6C-B862-D8F418F0A1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95775" y="1655763"/>
            <a:ext cx="7537450" cy="4140237"/>
          </a:xfrm>
          <a:prstGeom prst="roundRect">
            <a:avLst>
              <a:gd name="adj" fmla="val 26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5" y="5832237"/>
            <a:ext cx="753745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003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5EE0A-EE4B-082F-CD0B-2C59356ED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3780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3780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332000"/>
            <a:ext cx="3636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103B10-CE99-7D6C-B862-D8F418F0A1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95774" y="0"/>
            <a:ext cx="7896225" cy="6351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5" y="5832237"/>
            <a:ext cx="753745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206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B902F-8F76-FFDC-377A-F1465B96A27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3201"/>
            <a:ext cx="849600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103B10-CE99-7D6C-B862-D8F418F0A1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363" y="1655763"/>
            <a:ext cx="8496000" cy="4140237"/>
          </a:xfrm>
          <a:prstGeom prst="roundRect">
            <a:avLst>
              <a:gd name="adj" fmla="val 26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0363" y="5832237"/>
            <a:ext cx="849600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82D01A1-6BA6-E2A6-DFFE-5B5B1FFC9FD9}"/>
              </a:ext>
            </a:extLst>
          </p:cNvPr>
          <p:cNvGrpSpPr/>
          <p:nvPr userDrawn="1"/>
        </p:nvGrpSpPr>
        <p:grpSpPr>
          <a:xfrm>
            <a:off x="9395999" y="1293979"/>
            <a:ext cx="350806" cy="360000"/>
            <a:chOff x="9395999" y="1293979"/>
            <a:chExt cx="350806" cy="3600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B0B3FE-669C-F077-46B5-7D38F22E9AC1}"/>
                </a:ext>
              </a:extLst>
            </p:cNvPr>
            <p:cNvSpPr txBox="1"/>
            <p:nvPr userDrawn="1"/>
          </p:nvSpPr>
          <p:spPr>
            <a:xfrm>
              <a:off x="9395999" y="1293979"/>
              <a:ext cx="350806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lIns="0" tIns="0" rIns="18000" bIns="36000" rtlCol="0" anchor="ctr">
              <a:noAutofit/>
            </a:bodyPr>
            <a:lstStyle/>
            <a:p>
              <a:pPr algn="ctr"/>
              <a:endParaRPr lang="en-GB" sz="2800" kern="1000" spc="-200" baseline="0">
                <a:solidFill>
                  <a:schemeClr val="bg1"/>
                </a:solidFill>
              </a:endParaRPr>
            </a:p>
          </p:txBody>
        </p:sp>
        <p:pic>
          <p:nvPicPr>
            <p:cNvPr id="9" name="Picture 8" descr="A white arrows on a black background&#10;&#10;Description automatically generated">
              <a:extLst>
                <a:ext uri="{FF2B5EF4-FFF2-40B4-BE49-F238E27FC236}">
                  <a16:creationId xmlns:a16="http://schemas.microsoft.com/office/drawing/2014/main" id="{DB2F679C-670A-E9E7-4EA2-892D789062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5505" y="1385587"/>
              <a:ext cx="173736" cy="176784"/>
            </a:xfrm>
            <a:prstGeom prst="rect">
              <a:avLst/>
            </a:prstGeom>
          </p:spPr>
        </p:pic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5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7999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424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  <p15:guide id="3" pos="5579" userDrawn="1">
          <p15:clr>
            <a:srgbClr val="FBAE40"/>
          </p15:clr>
        </p15:guide>
        <p15:guide id="4" pos="5918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D520B5-3269-52AD-5B76-6B901147097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60362" y="1332000"/>
            <a:ext cx="4140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B7031016-B77C-384E-2F95-E16DE8DA00D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711924" y="1332000"/>
            <a:ext cx="4140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646553-05CC-DA1B-C38B-5CA32107033F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1" name="Picture 10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CF816D22-E957-93F7-3D57-DA7CE1EC0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6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8000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35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36" userDrawn="1">
          <p15:clr>
            <a:srgbClr val="FBAE40"/>
          </p15:clr>
        </p15:guide>
        <p15:guide id="3" pos="2968" userDrawn="1">
          <p15:clr>
            <a:srgbClr val="FBAE40"/>
          </p15:clr>
        </p15:guide>
        <p15:guide id="4" pos="5918" userDrawn="1">
          <p15:clr>
            <a:srgbClr val="FBAE40"/>
          </p15:clr>
        </p15:guide>
        <p15:guide id="5" pos="5576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D520B5-3269-52AD-5B76-6B901147097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60362" y="1332000"/>
            <a:ext cx="2664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B7031016-B77C-384E-2F95-E16DE8DA00D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276363" y="1332000"/>
            <a:ext cx="2664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11294F28-CA34-DCAA-6E99-B1557594455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2363" y="1332000"/>
            <a:ext cx="2664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C71EF2-7CF2-BB56-978B-2EA2EBADB631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1" name="Picture 10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AD4D79FB-3EE3-DC4F-12E3-F859AE00D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6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8000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4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06" userDrawn="1">
          <p15:clr>
            <a:srgbClr val="FBAE40"/>
          </p15:clr>
        </p15:guide>
        <p15:guide id="3" pos="2062" userDrawn="1">
          <p15:clr>
            <a:srgbClr val="FBAE40"/>
          </p15:clr>
        </p15:guide>
        <p15:guide id="4" pos="3743" userDrawn="1">
          <p15:clr>
            <a:srgbClr val="FBAE40"/>
          </p15:clr>
        </p15:guide>
        <p15:guide id="5" pos="3900" userDrawn="1">
          <p15:clr>
            <a:srgbClr val="FBAE40"/>
          </p15:clr>
        </p15:guide>
        <p15:guide id="6" pos="5579" userDrawn="1">
          <p15:clr>
            <a:srgbClr val="FBAE40"/>
          </p15:clr>
        </p15:guide>
        <p15:guide id="7" pos="5918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alt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D520B5-3269-52AD-5B76-6B901147097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60362" y="1332000"/>
            <a:ext cx="2664000" cy="4646525"/>
          </a:xfrm>
          <a:prstGeom prst="roundRect">
            <a:avLst>
              <a:gd name="adj" fmla="val 4064"/>
            </a:avLst>
          </a:prstGeom>
          <a:solidFill>
            <a:srgbClr val="E3F4FF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B7031016-B77C-384E-2F95-E16DE8DA00D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276363" y="1332000"/>
            <a:ext cx="2664000" cy="4646525"/>
          </a:xfrm>
          <a:prstGeom prst="roundRect">
            <a:avLst>
              <a:gd name="adj" fmla="val 3974"/>
            </a:avLst>
          </a:prstGeom>
          <a:solidFill>
            <a:srgbClr val="E3F4FF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11294F28-CA34-DCAA-6E99-B1557594455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2363" y="1332000"/>
            <a:ext cx="2664000" cy="4646525"/>
          </a:xfrm>
          <a:prstGeom prst="roundRect">
            <a:avLst>
              <a:gd name="adj" fmla="val 4108"/>
            </a:avLst>
          </a:prstGeom>
          <a:solidFill>
            <a:srgbClr val="E3F4FF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D32F2B-4E64-F4AB-926A-850DC7894385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0" name="Picture 9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AC8C2806-334C-91BF-6BEF-E6EAD26F47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6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8000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317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06" userDrawn="1">
          <p15:clr>
            <a:srgbClr val="FBAE40"/>
          </p15:clr>
        </p15:guide>
        <p15:guide id="3" pos="2062" userDrawn="1">
          <p15:clr>
            <a:srgbClr val="FBAE40"/>
          </p15:clr>
        </p15:guide>
        <p15:guide id="4" pos="3743" userDrawn="1">
          <p15:clr>
            <a:srgbClr val="FBAE40"/>
          </p15:clr>
        </p15:guide>
        <p15:guide id="5" pos="3900" userDrawn="1">
          <p15:clr>
            <a:srgbClr val="FBAE40"/>
          </p15:clr>
        </p15:guide>
        <p15:guide id="6" pos="5579" userDrawn="1">
          <p15:clr>
            <a:srgbClr val="FBAE40"/>
          </p15:clr>
        </p15:guide>
        <p15:guide id="7" pos="5918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Picture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D9B8341-41BF-49B0-8884-4C8845C894D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3201"/>
            <a:ext cx="414000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9F6F6AB5-494A-9C24-634E-AF0D9FE2D08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363" y="1655763"/>
            <a:ext cx="4140000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B5D99A3C-96A7-6D58-1F45-E4142BB6A23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0363" y="5832237"/>
            <a:ext cx="4141787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B13AE4-A995-22D1-6477-A8BE4CFF55F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711700" y="1333201"/>
            <a:ext cx="414000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B229FEC8-C222-3FF2-F99B-90779CFE0BD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09913" y="1655763"/>
            <a:ext cx="4140000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BF1AE532-9D24-06AB-DFC6-B03CD9E927E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709913" y="5832237"/>
            <a:ext cx="4141787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524FB7-7A56-40B2-DF32-EEB0439C8D5E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1" name="Picture 10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CF2E6BAF-4890-A7A9-E91B-CB11B66AB7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5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7999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92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36" userDrawn="1">
          <p15:clr>
            <a:srgbClr val="FBAE40"/>
          </p15:clr>
        </p15:guide>
        <p15:guide id="3" pos="2968" userDrawn="1">
          <p15:clr>
            <a:srgbClr val="FBAE40"/>
          </p15:clr>
        </p15:guide>
        <p15:guide id="4" pos="5576" userDrawn="1">
          <p15:clr>
            <a:srgbClr val="FBAE40"/>
          </p15:clr>
        </p15:guide>
        <p15:guide id="5" pos="5918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476E9-667A-5526-9A9A-E904E75C2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AE0C51F-EAAE-BB91-B3EA-D7309A1519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E61649-6E33-4E5C-2DB6-4AD34B69D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D66B8A-6212-5E28-1C90-8165E2053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938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9DA63C-2CBF-399C-F044-1A0560950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2E63B-7E42-064A-581A-472339C25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943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ight 1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tx2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000" y="900000"/>
            <a:ext cx="2051999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96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4D9DD-3352-40AC-9E68-DE965A15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C5A11-273A-4DA9-9B84-3D4602336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848697"/>
            <a:ext cx="10736263" cy="4286991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 marL="538163" indent="-271463">
              <a:buClr>
                <a:schemeClr val="accent2"/>
              </a:buClr>
              <a:defRPr/>
            </a:lvl2pPr>
            <a:lvl3pPr marL="804863" indent="-266700">
              <a:buClr>
                <a:schemeClr val="accent2"/>
              </a:buClr>
              <a:defRPr/>
            </a:lvl3pPr>
            <a:lvl4pPr marL="1076325" indent="-271463">
              <a:buClr>
                <a:schemeClr val="accent2"/>
              </a:buClr>
              <a:defRPr/>
            </a:lvl4pPr>
            <a:lvl5pPr marL="1343025" indent="-266700"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BA025-7C27-4396-9399-50924559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09/04/2019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BE742-4E65-4477-9CAA-20EC46E29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DEE7C-9533-4B99-BD73-958D3AEC7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B5B-3FD1-43B0-9C50-E33EBAC66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199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8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ight 2">
    <p:bg>
      <p:bgPr>
        <a:gradFill>
          <a:gsLst>
            <a:gs pos="0">
              <a:schemeClr val="bg1"/>
            </a:gs>
            <a:gs pos="100000">
              <a:srgbClr val="28B4FF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tx2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44EC40-5C5C-96CE-D578-A4DB7D3DA4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000" y="900000"/>
            <a:ext cx="2051999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601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ight 3">
    <p:bg>
      <p:bgPr>
        <a:gradFill>
          <a:gsLst>
            <a:gs pos="0">
              <a:schemeClr val="bg1"/>
            </a:gs>
            <a:gs pos="100000">
              <a:srgbClr val="28B4FF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tx2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44EC40-5C5C-96CE-D578-A4DB7D3DA4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7C227C-8E5D-B969-AFC4-2B75CBB17B9D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3931200" y="3938400"/>
            <a:ext cx="5835600" cy="2919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000" y="900000"/>
            <a:ext cx="2051999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79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777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9DE4585-423A-6AA0-EE27-CEB0452EDF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prstGeom prst="roundRect">
            <a:avLst>
              <a:gd name="adj" fmla="val 2558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955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E6C9B8B-13BC-23E5-80CD-AB58EA316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B35515-B2FD-C0BC-31BB-FAE6116A904A}"/>
              </a:ext>
            </a:extLst>
          </p:cNvPr>
          <p:cNvSpPr/>
          <p:nvPr userDrawn="1"/>
        </p:nvSpPr>
        <p:spPr>
          <a:xfrm>
            <a:off x="0" y="1331912"/>
            <a:ext cx="121920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478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jpe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4207CB-DD99-F060-65B1-D2C7B78EFE1B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1565"/>
            <a:ext cx="12193200" cy="50643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C14873-1689-00BC-0668-4558BBED7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11472836" cy="3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39ED5-5127-DC9F-A82E-954979F79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63" y="1655763"/>
            <a:ext cx="11472837" cy="43227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4"/>
            <a:endParaRPr lang="en-US"/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A258C-4C18-5C44-A4F3-385552EB00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94808" y="6534000"/>
            <a:ext cx="1800044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DF474-D74E-FDE6-3B16-079AA808AD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04001" y="6532953"/>
            <a:ext cx="4299093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A291E-A932-8EA3-4E67-A5860B0D9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2618" y="6534000"/>
            <a:ext cx="440581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74D77B2-59DE-4377-9ACD-79217BB284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90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86" r:id="rId4"/>
    <p:sldLayoutId id="2147483687" r:id="rId5"/>
    <p:sldLayoutId id="2147483688" r:id="rId6"/>
    <p:sldLayoutId id="2147483650" r:id="rId7"/>
    <p:sldLayoutId id="2147483667" r:id="rId8"/>
    <p:sldLayoutId id="2147483661" r:id="rId9"/>
    <p:sldLayoutId id="2147483662" r:id="rId10"/>
    <p:sldLayoutId id="2147483651" r:id="rId11"/>
    <p:sldLayoutId id="2147483659" r:id="rId12"/>
    <p:sldLayoutId id="2147483658" r:id="rId13"/>
    <p:sldLayoutId id="2147483660" r:id="rId14"/>
    <p:sldLayoutId id="2147483682" r:id="rId15"/>
    <p:sldLayoutId id="2147483652" r:id="rId16"/>
    <p:sldLayoutId id="2147483685" r:id="rId17"/>
    <p:sldLayoutId id="2147483669" r:id="rId18"/>
    <p:sldLayoutId id="2147483666" r:id="rId19"/>
    <p:sldLayoutId id="2147483665" r:id="rId20"/>
    <p:sldLayoutId id="2147483684" r:id="rId21"/>
    <p:sldLayoutId id="2147483683" r:id="rId22"/>
    <p:sldLayoutId id="2147483671" r:id="rId23"/>
    <p:sldLayoutId id="2147483672" r:id="rId24"/>
    <p:sldLayoutId id="2147483676" r:id="rId25"/>
    <p:sldLayoutId id="2147483675" r:id="rId26"/>
    <p:sldLayoutId id="2147483678" r:id="rId27"/>
    <p:sldLayoutId id="2147483680" r:id="rId28"/>
    <p:sldLayoutId id="2147483677" r:id="rId29"/>
    <p:sldLayoutId id="2147483663" r:id="rId30"/>
    <p:sldLayoutId id="2147483664" r:id="rId31"/>
    <p:sldLayoutId id="2147483668" r:id="rId32"/>
    <p:sldLayoutId id="2147483670" r:id="rId33"/>
    <p:sldLayoutId id="2147483673" r:id="rId34"/>
    <p:sldLayoutId id="2147483679" r:id="rId35"/>
    <p:sldLayoutId id="2147483681" r:id="rId36"/>
    <p:sldLayoutId id="2147483674" r:id="rId37"/>
    <p:sldLayoutId id="2147483654" r:id="rId38"/>
    <p:sldLayoutId id="2147483655" r:id="rId39"/>
    <p:sldLayoutId id="2147483689" r:id="rId40"/>
    <p:sldLayoutId id="2147483690" r:id="rId41"/>
  </p:sldLayoutIdLst>
  <p:hf hdr="0"/>
  <p:txStyles>
    <p:titleStyle>
      <a:lvl1pPr algn="l" defTabSz="914400" rtl="0" eaLnBrk="1" latinLnBrk="0" hangingPunct="1">
        <a:lnSpc>
          <a:spcPct val="112000"/>
        </a:lnSpc>
        <a:spcBef>
          <a:spcPct val="0"/>
        </a:spcBef>
        <a:buNone/>
        <a:defRPr sz="2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j-lt"/>
          <a:ea typeface="+mn-ea"/>
          <a:cs typeface="+mn-cs"/>
        </a:defRPr>
      </a:lvl2pPr>
      <a:lvl3pPr marL="177800" indent="-17780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79388" indent="-179388" algn="l" defTabSz="914400" rtl="0" eaLnBrk="1" latinLnBrk="0" hangingPunct="1">
        <a:lnSpc>
          <a:spcPct val="112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79388" indent="-179388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5600" kern="1200">
          <a:solidFill>
            <a:schemeClr val="accent3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8pPr>
      <a:lvl9pPr marL="0" indent="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accent3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27" userDrawn="1">
          <p15:clr>
            <a:srgbClr val="F26B43"/>
          </p15:clr>
        </p15:guide>
        <p15:guide id="4" pos="7454" userDrawn="1">
          <p15:clr>
            <a:srgbClr val="F26B43"/>
          </p15:clr>
        </p15:guide>
        <p15:guide id="5" orient="horz" pos="1043" userDrawn="1">
          <p15:clr>
            <a:srgbClr val="F26B43"/>
          </p15:clr>
        </p15:guide>
        <p15:guide id="6" orient="horz" pos="3766" userDrawn="1">
          <p15:clr>
            <a:srgbClr val="F26B43"/>
          </p15:clr>
        </p15:guide>
        <p15:guide id="7" orient="horz" pos="40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gfsupport@informa.com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slide" Target="slide9.xml"/><Relationship Id="rId7" Type="http://schemas.openxmlformats.org/officeDocument/2006/relationships/slide" Target="slide1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40.xml"/><Relationship Id="rId6" Type="http://schemas.openxmlformats.org/officeDocument/2006/relationships/slide" Target="slide18.xml"/><Relationship Id="rId5" Type="http://schemas.openxmlformats.org/officeDocument/2006/relationships/slide" Target="slide16.xml"/><Relationship Id="rId4" Type="http://schemas.openxmlformats.org/officeDocument/2006/relationships/slide" Target="slide13.xml"/><Relationship Id="rId9" Type="http://schemas.openxmlformats.org/officeDocument/2006/relationships/slide" Target="slide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://www.connectmeinforma.com/download/" TargetMode="Externa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2.png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leadinsights@informa.com" TargetMode="External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hyperlink" Target="http://www.connectmeinforma.com/download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globalfinance.connectmeinforma.com/" TargetMode="Externa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7C3624-3D11-874C-A5E3-2061CFA8CA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Sponsor Guide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F10BDF5F-25CA-4C9A-4C51-E1F1611504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SuperReturn</a:t>
            </a:r>
            <a:r>
              <a:rPr lang="en-GB" dirty="0"/>
              <a:t> Private Credit North America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90BF05-D7EC-A028-BE53-C20750018D5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solidFill>
            <a:schemeClr val="accent3"/>
          </a:solidFill>
        </p:spPr>
        <p:txBody>
          <a:bodyPr/>
          <a:lstStyle/>
          <a:p>
            <a:r>
              <a:rPr lang="en-GB"/>
              <a:t>2026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2580DF99-8C59-C39F-A662-635661D6DB28}"/>
              </a:ext>
            </a:extLst>
          </p:cNvPr>
          <p:cNvSpPr>
            <a:spLocks noGrp="1"/>
          </p:cNvSpPr>
          <p:nvPr/>
        </p:nvSpPr>
        <p:spPr>
          <a:xfrm>
            <a:off x="1836000" y="1600200"/>
            <a:ext cx="3959225" cy="9096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2pPr>
            <a:lvl3pPr marL="177800" indent="-17780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79388" indent="-179388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9388" indent="-179388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5600" kern="1200">
                <a:solidFill>
                  <a:schemeClr val="accent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8pPr>
            <a:lvl9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accent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9pPr>
          </a:lstStyle>
          <a:p>
            <a:r>
              <a:rPr lang="en-GB" dirty="0"/>
              <a:t>Global Finance</a:t>
            </a:r>
          </a:p>
        </p:txBody>
      </p:sp>
    </p:spTree>
    <p:extLst>
      <p:ext uri="{BB962C8B-B14F-4D97-AF65-F5344CB8AC3E}">
        <p14:creationId xmlns:p14="http://schemas.microsoft.com/office/powerpoint/2010/main" val="1326756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419309-431D-6667-67D4-FDF0C76E8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310" y="568912"/>
            <a:ext cx="5731558" cy="3810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669D82-2C2F-0ED8-0C3D-513BB159E0D7}"/>
              </a:ext>
            </a:extLst>
          </p:cNvPr>
          <p:cNvSpPr txBox="1"/>
          <p:nvPr/>
        </p:nvSpPr>
        <p:spPr>
          <a:xfrm>
            <a:off x="264159" y="5000232"/>
            <a:ext cx="1198710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Select the 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"Edit Booth" 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button. 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 it to update the virtual booth</a:t>
            </a:r>
            <a:r>
              <a:rPr lang="en-GB" sz="1400" dirty="0">
                <a:latin typeface="Open Sans"/>
                <a:ea typeface="Open Sans"/>
                <a:cs typeface="Open Sans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C44786-6427-D621-553D-947AA4D3C9FA}"/>
              </a:ext>
            </a:extLst>
          </p:cNvPr>
          <p:cNvSpPr txBox="1"/>
          <p:nvPr/>
        </p:nvSpPr>
        <p:spPr>
          <a:xfrm>
            <a:off x="264159" y="5621277"/>
            <a:ext cx="1150450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Please note: if you are unable to see the “edit booth” option, you will need to reach out to your event contact</a:t>
            </a:r>
            <a:r>
              <a:rPr lang="en-GB" sz="1400" dirty="0">
                <a:latin typeface="Open Sans"/>
                <a:ea typeface="Open Sans"/>
                <a:cs typeface="Open Sans"/>
              </a:rPr>
              <a:t>.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6D8AE91-4B53-FE0D-68B2-9DD229D06C0A}"/>
              </a:ext>
            </a:extLst>
          </p:cNvPr>
          <p:cNvCxnSpPr>
            <a:cxnSpLocks/>
          </p:cNvCxnSpPr>
          <p:nvPr/>
        </p:nvCxnSpPr>
        <p:spPr>
          <a:xfrm flipV="1">
            <a:off x="2475781" y="2683932"/>
            <a:ext cx="4281417" cy="6631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10">
            <a:extLst>
              <a:ext uri="{FF2B5EF4-FFF2-40B4-BE49-F238E27FC236}">
                <a16:creationId xmlns:a16="http://schemas.microsoft.com/office/drawing/2014/main" id="{E8BB7757-5C3F-747A-46A3-117935DA4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9269" y="171367"/>
            <a:ext cx="7771544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FIND THE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BOOTH REQUIRING EDITS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A260B9-A2F6-9D60-65A6-DBECFB1C8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228" y="1926078"/>
            <a:ext cx="4108126" cy="12484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1A26AF8-8A03-3E92-8897-8281A879B566}"/>
              </a:ext>
            </a:extLst>
          </p:cNvPr>
          <p:cNvSpPr/>
          <p:nvPr/>
        </p:nvSpPr>
        <p:spPr>
          <a:xfrm>
            <a:off x="8755204" y="2455744"/>
            <a:ext cx="1656879" cy="6631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753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F4C33BE-329D-B3AC-E59D-7F6B5653F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316" y="489347"/>
            <a:ext cx="4777082" cy="548312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37721" y="1081691"/>
            <a:ext cx="4415047" cy="6591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762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Details:</a:t>
            </a:r>
            <a:r>
              <a:rPr kumimoji="0" sz="1400" b="1" i="0" u="none" strike="noStrike" kern="0" cap="none" spc="2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2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edit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company</a:t>
            </a:r>
            <a:r>
              <a:rPr kumimoji="0" sz="1400" b="0" i="0" u="none" strike="noStrike" kern="0" cap="none" spc="4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details</a:t>
            </a:r>
            <a:r>
              <a:rPr kumimoji="0" sz="1400" b="0" i="0" u="none" strike="noStrike" kern="0" cap="none" spc="4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such</a:t>
            </a:r>
            <a:r>
              <a:rPr kumimoji="0" sz="1400" b="0" i="0" u="none" strike="noStrike" kern="0" cap="none" spc="3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as</a:t>
            </a:r>
            <a:r>
              <a:rPr kumimoji="0" sz="1400" b="0" i="0" u="none" strike="noStrike" kern="0" cap="none" spc="3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3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About</a:t>
            </a:r>
            <a:r>
              <a:rPr kumimoji="0" sz="1400" b="0" i="0" u="none" strike="noStrike" kern="0" cap="none" spc="4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Us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 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background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</a:t>
            </a:r>
            <a:r>
              <a:rPr kumimoji="0" sz="1400" b="0" i="0" u="none" strike="noStrike" kern="0" cap="none" spc="-5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2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etc.</a:t>
            </a:r>
            <a:r>
              <a:rPr kumimoji="0" lang="en-US" sz="1400" b="0" i="0" u="none" strike="noStrike" kern="0" cap="none" spc="-2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Specs are listed beside each editable option.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5250" y="3274325"/>
            <a:ext cx="5456810" cy="133113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>
              <a:spcBef>
                <a:spcPts val="100"/>
              </a:spcBef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Header Banner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:</a:t>
            </a:r>
            <a:r>
              <a:rPr kumimoji="0" sz="1400" b="1" i="0" u="none" strike="noStrike" kern="0" cap="none" spc="325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1250 x 150</a:t>
            </a:r>
            <a:r>
              <a:rPr kumimoji="0" lang="en-US" sz="1400" b="1" i="0" u="none" strike="noStrike" kern="0" cap="none" spc="-1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px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recommended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r>
              <a:rPr kumimoji="0" sz="1400" b="0" i="0" u="none" strike="noStrike" kern="0" cap="none" spc="8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The background should be an abstract design without text or logos for the top of the virtual booth stand.</a:t>
            </a:r>
            <a:endParaRPr lang="en-GB" sz="14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>
              <a:spcBef>
                <a:spcPts val="100"/>
              </a:spcBef>
            </a:pPr>
            <a:endParaRPr lang="en-GB" sz="1400" kern="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pPr marL="12700" marR="5080" lvl="0">
              <a:spcBef>
                <a:spcPts val="100"/>
              </a:spcBef>
            </a:pPr>
            <a:r>
              <a:rPr lang="en-GB" sz="1400" kern="0" spc="-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Please be aware that if a banner is not uploaded, none will be displayed.</a:t>
            </a:r>
            <a:endParaRPr kumimoji="0" lang="en-US" sz="1600" b="0" i="0" u="none" strike="noStrike" kern="0" cap="none" spc="-5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37721" y="300254"/>
            <a:ext cx="6666401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3</a:t>
            </a:r>
            <a:r>
              <a:rPr lang="en-GB" b="1" spc="-20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–</a:t>
            </a:r>
            <a:r>
              <a:rPr lang="en-GB" b="1" spc="-1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BUILD BOOTH</a:t>
            </a:r>
            <a:endParaRPr lang="en-GB" b="1" spc="-10" dirty="0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A927B8-772A-4428-ACB5-59501AFD934C}"/>
              </a:ext>
            </a:extLst>
          </p:cNvPr>
          <p:cNvSpPr/>
          <p:nvPr/>
        </p:nvSpPr>
        <p:spPr>
          <a:xfrm>
            <a:off x="7888378" y="489347"/>
            <a:ext cx="3543308" cy="13825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881331-0A70-4E36-AFDC-127B769D57AC}"/>
              </a:ext>
            </a:extLst>
          </p:cNvPr>
          <p:cNvSpPr/>
          <p:nvPr/>
        </p:nvSpPr>
        <p:spPr>
          <a:xfrm>
            <a:off x="7888378" y="2837163"/>
            <a:ext cx="3543308" cy="82043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28B285-E5B5-4E5B-AD68-E5C08D5BB464}"/>
              </a:ext>
            </a:extLst>
          </p:cNvPr>
          <p:cNvSpPr/>
          <p:nvPr/>
        </p:nvSpPr>
        <p:spPr>
          <a:xfrm>
            <a:off x="7888378" y="2061025"/>
            <a:ext cx="3543308" cy="639044"/>
          </a:xfrm>
          <a:prstGeom prst="rect">
            <a:avLst/>
          </a:prstGeom>
          <a:noFill/>
          <a:ln>
            <a:solidFill>
              <a:srgbClr val="B23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563F16A7-C784-14F3-DECD-7502AC0D574A}"/>
              </a:ext>
            </a:extLst>
          </p:cNvPr>
          <p:cNvSpPr txBox="1"/>
          <p:nvPr/>
        </p:nvSpPr>
        <p:spPr>
          <a:xfrm>
            <a:off x="245249" y="2178008"/>
            <a:ext cx="5588769" cy="6591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100"/>
              </a:spcBef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B23FA7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Logo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B23FA7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: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B23FA7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The logo is automatically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uploaded by our system and </a:t>
            </a:r>
            <a:r>
              <a:rPr lang="en-US" sz="1400" u="sng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can not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be edited here</a:t>
            </a:r>
            <a:r>
              <a:rPr lang="en-US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.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If this needs to be changed, please contact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Cat Farrer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to ensure it is updated.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DC54D6-070E-28DE-325D-3A4DD90D53AA}"/>
              </a:ext>
            </a:extLst>
          </p:cNvPr>
          <p:cNvSpPr/>
          <p:nvPr/>
        </p:nvSpPr>
        <p:spPr>
          <a:xfrm>
            <a:off x="10731259" y="5777914"/>
            <a:ext cx="900175" cy="1945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1A39AD-BFE5-AB46-283C-E7C45E2C54EA}"/>
              </a:ext>
            </a:extLst>
          </p:cNvPr>
          <p:cNvSpPr txBox="1"/>
          <p:nvPr/>
        </p:nvSpPr>
        <p:spPr>
          <a:xfrm>
            <a:off x="237721" y="4823807"/>
            <a:ext cx="537567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spcBef>
                <a:spcPts val="45"/>
              </a:spcBef>
              <a:defRPr/>
            </a:pPr>
            <a:endParaRPr lang="en-GB" sz="1400" kern="0" dirty="0">
              <a:latin typeface="Open Sans"/>
              <a:ea typeface="Open Sans"/>
              <a:cs typeface="Open Sans"/>
            </a:endParaRPr>
          </a:p>
          <a:p>
            <a:pPr marL="12700" lvl="0">
              <a:defRPr/>
            </a:pP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Don’t</a:t>
            </a:r>
            <a:r>
              <a:rPr lang="en-GB" sz="1400" kern="0" spc="4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forget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save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changes</a:t>
            </a:r>
            <a:r>
              <a:rPr lang="en-GB" sz="1400" kern="0" spc="5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by</a:t>
            </a:r>
            <a:r>
              <a:rPr lang="en-GB" sz="1400" kern="0" spc="5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clicking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spc="-2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 </a:t>
            </a:r>
            <a:r>
              <a:rPr lang="en-GB" sz="1400" b="1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“Update</a:t>
            </a:r>
            <a:r>
              <a:rPr lang="en-GB" sz="1400" b="1" kern="0" spc="-3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About</a:t>
            </a:r>
            <a:r>
              <a:rPr lang="en-GB" sz="1400" b="1" kern="0" spc="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 spc="-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Us” </a:t>
            </a:r>
            <a:r>
              <a:rPr lang="en-GB" sz="1400" kern="0" spc="-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at the bottom of the page.</a:t>
            </a:r>
            <a:endParaRPr lang="en-GB" sz="1400" kern="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endParaRPr lang="en-GB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8BA474B-672C-5A77-D7B6-747351532525}"/>
              </a:ext>
            </a:extLst>
          </p:cNvPr>
          <p:cNvCxnSpPr>
            <a:cxnSpLocks/>
          </p:cNvCxnSpPr>
          <p:nvPr/>
        </p:nvCxnSpPr>
        <p:spPr>
          <a:xfrm>
            <a:off x="5468622" y="5206237"/>
            <a:ext cx="4693295" cy="5716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20B825-5AED-3D40-EBFB-3D2E24986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378" y="615695"/>
            <a:ext cx="7413364" cy="4939625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4506253" y="3579021"/>
            <a:ext cx="238125" cy="1740535"/>
          </a:xfrm>
          <a:custGeom>
            <a:avLst/>
            <a:gdLst/>
            <a:ahLst/>
            <a:cxnLst/>
            <a:rect l="l" t="t" r="r" b="b"/>
            <a:pathLst>
              <a:path w="238125" h="1740535">
                <a:moveTo>
                  <a:pt x="237743" y="1740408"/>
                </a:moveTo>
                <a:lnTo>
                  <a:pt x="191470" y="1738851"/>
                </a:lnTo>
                <a:lnTo>
                  <a:pt x="153685" y="1734607"/>
                </a:lnTo>
                <a:lnTo>
                  <a:pt x="128212" y="1728310"/>
                </a:lnTo>
                <a:lnTo>
                  <a:pt x="118871" y="1720595"/>
                </a:lnTo>
                <a:lnTo>
                  <a:pt x="118871" y="890016"/>
                </a:lnTo>
                <a:lnTo>
                  <a:pt x="109531" y="882312"/>
                </a:lnTo>
                <a:lnTo>
                  <a:pt x="84058" y="876014"/>
                </a:lnTo>
                <a:lnTo>
                  <a:pt x="46273" y="871763"/>
                </a:lnTo>
                <a:lnTo>
                  <a:pt x="0" y="870204"/>
                </a:lnTo>
                <a:lnTo>
                  <a:pt x="46273" y="868644"/>
                </a:lnTo>
                <a:lnTo>
                  <a:pt x="84058" y="864393"/>
                </a:lnTo>
                <a:lnTo>
                  <a:pt x="109531" y="858095"/>
                </a:lnTo>
                <a:lnTo>
                  <a:pt x="118871" y="850391"/>
                </a:lnTo>
                <a:lnTo>
                  <a:pt x="118871" y="19812"/>
                </a:lnTo>
                <a:lnTo>
                  <a:pt x="128212" y="12108"/>
                </a:lnTo>
                <a:lnTo>
                  <a:pt x="153685" y="5810"/>
                </a:lnTo>
                <a:lnTo>
                  <a:pt x="191470" y="1559"/>
                </a:lnTo>
                <a:lnTo>
                  <a:pt x="237743" y="0"/>
                </a:lnTo>
              </a:path>
            </a:pathLst>
          </a:custGeom>
          <a:ln w="63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CB1FD"/>
              </a:solidFill>
              <a:effectLst/>
              <a:uLnTx/>
              <a:uFillTx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849642" y="4969826"/>
            <a:ext cx="1308100" cy="489141"/>
          </a:xfrm>
          <a:custGeom>
            <a:avLst/>
            <a:gdLst/>
            <a:ahLst/>
            <a:cxnLst/>
            <a:rect l="l" t="t" r="r" b="b"/>
            <a:pathLst>
              <a:path w="1308100" h="281939">
                <a:moveTo>
                  <a:pt x="0" y="281940"/>
                </a:moveTo>
                <a:lnTo>
                  <a:pt x="1307592" y="281940"/>
                </a:lnTo>
                <a:lnTo>
                  <a:pt x="1307592" y="0"/>
                </a:lnTo>
                <a:lnTo>
                  <a:pt x="0" y="0"/>
                </a:lnTo>
                <a:lnTo>
                  <a:pt x="0" y="28194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28B4FF"/>
              </a:solidFill>
              <a:effectLst/>
              <a:uLnTx/>
              <a:uFillTx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410454" y="826006"/>
            <a:ext cx="341063" cy="1725169"/>
          </a:xfrm>
          <a:custGeom>
            <a:avLst/>
            <a:gdLst/>
            <a:ahLst/>
            <a:cxnLst/>
            <a:rect l="l" t="t" r="r" b="b"/>
            <a:pathLst>
              <a:path w="213360" h="1257300">
                <a:moveTo>
                  <a:pt x="213360" y="1257300"/>
                </a:moveTo>
                <a:lnTo>
                  <a:pt x="171831" y="1255897"/>
                </a:lnTo>
                <a:lnTo>
                  <a:pt x="137922" y="1252077"/>
                </a:lnTo>
                <a:lnTo>
                  <a:pt x="115062" y="1246423"/>
                </a:lnTo>
                <a:lnTo>
                  <a:pt x="106680" y="1239519"/>
                </a:lnTo>
                <a:lnTo>
                  <a:pt x="106680" y="646429"/>
                </a:lnTo>
                <a:lnTo>
                  <a:pt x="98298" y="639526"/>
                </a:lnTo>
                <a:lnTo>
                  <a:pt x="75437" y="633872"/>
                </a:lnTo>
                <a:lnTo>
                  <a:pt x="41528" y="630052"/>
                </a:lnTo>
                <a:lnTo>
                  <a:pt x="0" y="628650"/>
                </a:lnTo>
                <a:lnTo>
                  <a:pt x="41529" y="627247"/>
                </a:lnTo>
                <a:lnTo>
                  <a:pt x="75438" y="623427"/>
                </a:lnTo>
                <a:lnTo>
                  <a:pt x="98298" y="617773"/>
                </a:lnTo>
                <a:lnTo>
                  <a:pt x="106680" y="610869"/>
                </a:lnTo>
                <a:lnTo>
                  <a:pt x="106680" y="17779"/>
                </a:lnTo>
                <a:lnTo>
                  <a:pt x="115062" y="10876"/>
                </a:lnTo>
                <a:lnTo>
                  <a:pt x="137922" y="5222"/>
                </a:lnTo>
                <a:lnTo>
                  <a:pt x="171831" y="1402"/>
                </a:lnTo>
                <a:lnTo>
                  <a:pt x="213360" y="0"/>
                </a:lnTo>
              </a:path>
            </a:pathLst>
          </a:custGeom>
          <a:ln w="63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8082" y="1466734"/>
            <a:ext cx="4085410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lvl="0">
              <a:spcBef>
                <a:spcPts val="100"/>
              </a:spcBef>
              <a:defRPr/>
            </a:pPr>
            <a:r>
              <a:rPr lang="en-US" b="1"/>
              <a:t>Website &amp; Social links: </a:t>
            </a:r>
            <a:r>
              <a:rPr lang="en-US"/>
              <a:t>Only enter the username and not the entire URL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5CB1FD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9273" y="3977248"/>
            <a:ext cx="4485105" cy="133626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fontAlgn="base"/>
            <a:r>
              <a:rPr lang="en-US" b="1" dirty="0"/>
              <a:t>Chat &amp; Guest book list: </a:t>
            </a:r>
            <a:r>
              <a:rPr lang="en-GB" dirty="0"/>
              <a:t>These interactive features are optional.</a:t>
            </a:r>
            <a:r>
              <a:rPr lang="en-US" dirty="0"/>
              <a:t>​</a:t>
            </a:r>
          </a:p>
          <a:p>
            <a:pPr fontAlgn="base"/>
            <a:r>
              <a:rPr lang="en-GB" dirty="0"/>
              <a:t>​</a:t>
            </a:r>
          </a:p>
          <a:p>
            <a:pPr fontAlgn="base"/>
            <a:r>
              <a:rPr lang="en-GB" dirty="0"/>
              <a:t>They can be toggled “on” or “off”. 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2C4FD0-C9BB-0242-1B0D-CDD5FA9108C6}"/>
              </a:ext>
            </a:extLst>
          </p:cNvPr>
          <p:cNvSpPr txBox="1"/>
          <p:nvPr/>
        </p:nvSpPr>
        <p:spPr>
          <a:xfrm rot="10800000" flipV="1">
            <a:off x="5821680" y="5980695"/>
            <a:ext cx="584130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Don’t</a:t>
            </a:r>
            <a:r>
              <a:rPr lang="en-GB" sz="1400" kern="0" spc="-2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forget</a:t>
            </a:r>
            <a:r>
              <a:rPr lang="en-GB" sz="1400" kern="0" spc="-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lang="en-GB" sz="1400" kern="0" spc="-2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save</a:t>
            </a:r>
            <a:r>
              <a:rPr lang="en-GB" sz="1400" kern="0" spc="-1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your</a:t>
            </a:r>
            <a:r>
              <a:rPr lang="en-GB" sz="1400" kern="0" spc="-1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changes</a:t>
            </a:r>
            <a:r>
              <a:rPr lang="en-GB" sz="1400" kern="0" spc="-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by</a:t>
            </a:r>
            <a:r>
              <a:rPr lang="en-GB" sz="1400" kern="0" spc="-1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clicking</a:t>
            </a:r>
            <a:r>
              <a:rPr lang="en-GB" sz="1400" kern="0" spc="1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spc="-2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 </a:t>
            </a:r>
            <a:r>
              <a:rPr lang="en-GB" sz="1400" b="1" kern="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“Update</a:t>
            </a:r>
            <a:r>
              <a:rPr lang="en-GB" sz="1400" b="1" kern="0" spc="-2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About</a:t>
            </a:r>
            <a:r>
              <a:rPr lang="en-GB" sz="1400" b="1" kern="0" spc="2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 spc="-25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Us”</a:t>
            </a:r>
            <a:endParaRPr lang="en-GB" sz="1400" kern="0">
              <a:solidFill>
                <a:srgbClr val="5CB1FD"/>
              </a:solidFill>
              <a:latin typeface="Open Sans"/>
              <a:ea typeface="Open Sans"/>
              <a:cs typeface="Open Sans"/>
            </a:endParaRPr>
          </a:p>
          <a:p>
            <a:endParaRPr lang="en-GB" sz="1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70080CC-9E3B-64D2-0310-FA36DFD8AF7A}"/>
              </a:ext>
            </a:extLst>
          </p:cNvPr>
          <p:cNvCxnSpPr>
            <a:cxnSpLocks/>
          </p:cNvCxnSpPr>
          <p:nvPr/>
        </p:nvCxnSpPr>
        <p:spPr>
          <a:xfrm flipV="1">
            <a:off x="10302592" y="5552939"/>
            <a:ext cx="427987" cy="340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10">
            <a:extLst>
              <a:ext uri="{FF2B5EF4-FFF2-40B4-BE49-F238E27FC236}">
                <a16:creationId xmlns:a16="http://schemas.microsoft.com/office/drawing/2014/main" id="{5940131D-4CE5-D4C1-D43E-234D5C5E00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721" y="300254"/>
            <a:ext cx="6666401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BUILD BOOTH cont..</a:t>
            </a:r>
            <a:endParaRPr lang="en-GB" b="1" spc="-10" dirty="0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88328A-3923-B684-D528-6881B2D49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22" y="868429"/>
            <a:ext cx="8364346" cy="5465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ject 10"/>
          <p:cNvSpPr txBox="1"/>
          <p:nvPr/>
        </p:nvSpPr>
        <p:spPr>
          <a:xfrm>
            <a:off x="8768482" y="883009"/>
            <a:ext cx="3226496" cy="6591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002244"/>
                </a:solidFill>
              </a:rPr>
              <a:t>Videos: </a:t>
            </a:r>
            <a:r>
              <a:rPr lang="en-US" sz="1400" dirty="0">
                <a:solidFill>
                  <a:srgbClr val="002244"/>
                </a:solidFill>
              </a:rPr>
              <a:t>Here is an overview of all your videos. To add new videos, please click on the highlighted icon(s).</a:t>
            </a:r>
            <a:endParaRPr sz="1400" dirty="0">
              <a:solidFill>
                <a:srgbClr val="002244"/>
              </a:solidFill>
              <a:ea typeface="Open Sans"/>
              <a:cs typeface="Open San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78512" y="253558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STEP 5 –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ADD</a:t>
            </a:r>
            <a:r>
              <a:rPr lang="en-GB" b="1" spc="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NEW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VIDEOS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220217" y="5328472"/>
            <a:ext cx="2971783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Don’t</a:t>
            </a:r>
            <a:r>
              <a:rPr sz="1400" spc="28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forget</a:t>
            </a:r>
            <a:r>
              <a:rPr sz="1400" spc="29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sz="1400" spc="29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save</a:t>
            </a:r>
            <a:r>
              <a:rPr sz="1400" spc="28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all</a:t>
            </a:r>
            <a:r>
              <a:rPr sz="1400" spc="28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changes</a:t>
            </a:r>
            <a:r>
              <a:rPr sz="1400" spc="29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spc="-2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by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clicking</a:t>
            </a:r>
            <a:r>
              <a:rPr sz="1400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</a:t>
            </a:r>
            <a:r>
              <a:rPr sz="1400" spc="-3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“Update</a:t>
            </a:r>
            <a:r>
              <a:rPr sz="1400" b="1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spc="-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Videos”</a:t>
            </a:r>
            <a:endParaRPr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65E0193-62E8-41E0-BFCF-33E9AE32DC57}"/>
              </a:ext>
            </a:extLst>
          </p:cNvPr>
          <p:cNvSpPr/>
          <p:nvPr/>
        </p:nvSpPr>
        <p:spPr>
          <a:xfrm>
            <a:off x="7512121" y="3176243"/>
            <a:ext cx="337127" cy="2716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7F9DE7-8150-04D9-7CB9-E55D0807F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918" y="3944260"/>
            <a:ext cx="359695" cy="2987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1F75EE-AF6E-0845-60EF-0653984AAB6D}"/>
              </a:ext>
            </a:extLst>
          </p:cNvPr>
          <p:cNvSpPr txBox="1"/>
          <p:nvPr/>
        </p:nvSpPr>
        <p:spPr>
          <a:xfrm>
            <a:off x="9332199" y="2691090"/>
            <a:ext cx="2255746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can “embed” a video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F063B2-9187-3702-5407-B06DADA48CA5}"/>
              </a:ext>
            </a:extLst>
          </p:cNvPr>
          <p:cNvSpPr txBox="1"/>
          <p:nvPr/>
        </p:nvSpPr>
        <p:spPr>
          <a:xfrm>
            <a:off x="9492699" y="4207960"/>
            <a:ext cx="193477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Or you can “Upload” a video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C07E4A2-38C6-57ED-54F4-E4CCF8062143}"/>
              </a:ext>
            </a:extLst>
          </p:cNvPr>
          <p:cNvCxnSpPr>
            <a:cxnSpLocks/>
          </p:cNvCxnSpPr>
          <p:nvPr/>
        </p:nvCxnSpPr>
        <p:spPr>
          <a:xfrm flipH="1">
            <a:off x="7981863" y="2844523"/>
            <a:ext cx="1103563" cy="2981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71C4E67-1EB8-D3E9-26FF-945DE035BF28}"/>
              </a:ext>
            </a:extLst>
          </p:cNvPr>
          <p:cNvCxnSpPr>
            <a:cxnSpLocks/>
          </p:cNvCxnSpPr>
          <p:nvPr/>
        </p:nvCxnSpPr>
        <p:spPr>
          <a:xfrm flipH="1" flipV="1">
            <a:off x="8606938" y="4093625"/>
            <a:ext cx="975974" cy="1143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64CD167F-C012-40B4-8B8B-208159084B24}"/>
              </a:ext>
            </a:extLst>
          </p:cNvPr>
          <p:cNvSpPr/>
          <p:nvPr/>
        </p:nvSpPr>
        <p:spPr>
          <a:xfrm>
            <a:off x="7613632" y="6006548"/>
            <a:ext cx="973107" cy="2286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8B4FF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E01FEEA-23A2-E5B4-8AB6-5538736B821D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8635907" y="5550328"/>
            <a:ext cx="584310" cy="4246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0A4A-668A-058B-7B0B-59CB0D10B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>
            <a:extLst>
              <a:ext uri="{FF2B5EF4-FFF2-40B4-BE49-F238E27FC236}">
                <a16:creationId xmlns:a16="http://schemas.microsoft.com/office/drawing/2014/main" id="{F2AC0ACD-B3A2-3F88-2AA0-806762F2E7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5127" y="290297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ADD</a:t>
            </a:r>
            <a:r>
              <a:rPr lang="en-GB" b="1" spc="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NEW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VIDEOS </a:t>
            </a:r>
            <a:r>
              <a:rPr lang="en-GB" b="1" spc="-10" dirty="0" err="1"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DBC26CE-2F5E-D1DD-DDCA-9F37F3212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58" y="871918"/>
            <a:ext cx="4629796" cy="5449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2C41E8F-3EE1-EC96-6E28-9C2C8C2ABFE5}"/>
              </a:ext>
            </a:extLst>
          </p:cNvPr>
          <p:cNvSpPr txBox="1"/>
          <p:nvPr/>
        </p:nvSpPr>
        <p:spPr>
          <a:xfrm>
            <a:off x="5702808" y="2340864"/>
            <a:ext cx="2443298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>
                <a:ea typeface="Open Sans"/>
                <a:cs typeface="Open Sans"/>
              </a:rPr>
              <a:t>Complete video file details</a:t>
            </a:r>
            <a:r>
              <a:rPr lang="en-GB" sz="1600">
                <a:ea typeface="Roboto"/>
                <a:cs typeface="Roboto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9861B8-A5B0-2385-3C94-5A081C168980}"/>
              </a:ext>
            </a:extLst>
          </p:cNvPr>
          <p:cNvSpPr txBox="1"/>
          <p:nvPr/>
        </p:nvSpPr>
        <p:spPr>
          <a:xfrm>
            <a:off x="5702808" y="4834128"/>
            <a:ext cx="3465500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Add your video file and select </a:t>
            </a:r>
            <a:r>
              <a:rPr lang="en-GB" sz="1400" b="1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“upload</a:t>
            </a:r>
            <a:r>
              <a:rPr lang="en-GB" sz="1400" b="1">
                <a:latin typeface="Open Sans"/>
                <a:ea typeface="Open Sans"/>
                <a:cs typeface="Open Sans"/>
              </a:rPr>
              <a:t>”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E70B0C-E9B5-DE8C-4B00-9B201EBA2D85}"/>
              </a:ext>
            </a:extLst>
          </p:cNvPr>
          <p:cNvSpPr/>
          <p:nvPr/>
        </p:nvSpPr>
        <p:spPr>
          <a:xfrm>
            <a:off x="4005072" y="5739357"/>
            <a:ext cx="530352" cy="2467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991E919-9137-19E6-8A73-2EC7833FA917}"/>
              </a:ext>
            </a:extLst>
          </p:cNvPr>
          <p:cNvCxnSpPr>
            <a:cxnSpLocks/>
          </p:cNvCxnSpPr>
          <p:nvPr/>
        </p:nvCxnSpPr>
        <p:spPr>
          <a:xfrm flipH="1">
            <a:off x="4744154" y="5041437"/>
            <a:ext cx="958654" cy="697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844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E79C8-81D5-EE14-9F34-196F74801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FC18D1-D949-01C7-9492-95FF7415A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7427"/>
            <a:ext cx="12192000" cy="4565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C61FD8-138B-1F9C-C888-C82BC757AAC9}"/>
              </a:ext>
            </a:extLst>
          </p:cNvPr>
          <p:cNvSpPr/>
          <p:nvPr/>
        </p:nvSpPr>
        <p:spPr>
          <a:xfrm>
            <a:off x="8019288" y="1481328"/>
            <a:ext cx="1664208" cy="1325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4D7554-9F70-DE7A-98E6-6504BC8D7BA0}"/>
              </a:ext>
            </a:extLst>
          </p:cNvPr>
          <p:cNvSpPr/>
          <p:nvPr/>
        </p:nvSpPr>
        <p:spPr>
          <a:xfrm>
            <a:off x="11192256" y="3429000"/>
            <a:ext cx="822960" cy="4663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bject 12">
            <a:extLst>
              <a:ext uri="{FF2B5EF4-FFF2-40B4-BE49-F238E27FC236}">
                <a16:creationId xmlns:a16="http://schemas.microsoft.com/office/drawing/2014/main" id="{AE42F09B-9665-780B-DA09-40F428525F4F}"/>
              </a:ext>
            </a:extLst>
          </p:cNvPr>
          <p:cNvSpPr txBox="1">
            <a:spLocks/>
          </p:cNvSpPr>
          <p:nvPr/>
        </p:nvSpPr>
        <p:spPr>
          <a:xfrm>
            <a:off x="272645" y="40892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112000"/>
              </a:lnSpc>
              <a:spcBef>
                <a:spcPct val="0"/>
              </a:spcBef>
              <a:buNone/>
              <a:defRPr sz="2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ADD</a:t>
            </a:r>
            <a:r>
              <a:rPr lang="en-GB" b="1" spc="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NEW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VIDEOS </a:t>
            </a:r>
            <a:r>
              <a:rPr lang="en-GB" b="1" spc="-10" dirty="0" err="1"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03191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08859" y="5520370"/>
            <a:ext cx="6706334" cy="67197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Thumbnail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: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add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</a:t>
            </a:r>
            <a:r>
              <a:rPr kumimoji="0" sz="1400" b="0" i="0" u="none" strike="noStrike" kern="0" cap="none" spc="7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screenshot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of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the first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page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or an image</a:t>
            </a:r>
            <a:r>
              <a:rPr lang="en-GB" sz="1400" kern="0" dirty="0">
                <a:latin typeface="Open Sans"/>
                <a:ea typeface="Open Sans"/>
                <a:cs typeface="Open Sans"/>
              </a:rPr>
              <a:t> of your choice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.  </a:t>
            </a:r>
            <a:endParaRPr lang="en-US" sz="1400" dirty="0">
              <a:latin typeface="Open Sans"/>
              <a:ea typeface="Open Sans"/>
              <a:cs typeface="Open Sans"/>
            </a:endParaRPr>
          </a:p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Without a thumbnail, the preview on the front end will be a blank image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(5MB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PNG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image).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3252" y="162372"/>
            <a:ext cx="8906156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itchFamily="2" charset="0"/>
                <a:cs typeface="Roboto" pitchFamily="2" charset="0"/>
              </a:rPr>
              <a:t>STEP</a:t>
            </a:r>
            <a:r>
              <a:rPr lang="en-GB" b="1" spc="-5" dirty="0">
                <a:ea typeface="Roboto" pitchFamily="2" charset="0"/>
                <a:cs typeface="Roboto" pitchFamily="2" charset="0"/>
              </a:rPr>
              <a:t> 4 - </a:t>
            </a:r>
            <a:r>
              <a:rPr lang="en-GB" b="1" dirty="0">
                <a:ea typeface="Roboto" pitchFamily="2" charset="0"/>
                <a:cs typeface="Roboto" pitchFamily="2" charset="0"/>
              </a:rPr>
              <a:t>ADD DOWNLOADABLE</a:t>
            </a:r>
            <a:r>
              <a:rPr lang="en-GB" b="1" spc="5" dirty="0">
                <a:ea typeface="Roboto" pitchFamily="2" charset="0"/>
                <a:cs typeface="Roboto" pitchFamily="2" charset="0"/>
              </a:rPr>
              <a:t> </a:t>
            </a:r>
            <a:r>
              <a:rPr lang="en-GB" b="1" spc="-10" dirty="0">
                <a:ea typeface="Roboto" pitchFamily="2" charset="0"/>
                <a:cs typeface="Roboto" pitchFamily="2" charset="0"/>
              </a:rPr>
              <a:t>DOCUMENTS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61D71C-A836-7A0A-5607-95CDF874ECDE}"/>
              </a:ext>
            </a:extLst>
          </p:cNvPr>
          <p:cNvSpPr txBox="1"/>
          <p:nvPr/>
        </p:nvSpPr>
        <p:spPr>
          <a:xfrm>
            <a:off x="182981" y="4430257"/>
            <a:ext cx="6706334" cy="11233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700" marR="169545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Downloads:</a:t>
            </a:r>
            <a:r>
              <a:rPr kumimoji="0" lang="en-GB" sz="1400" b="1" i="0" u="none" strike="noStrike" kern="0" cap="none" spc="3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Add</a:t>
            </a:r>
            <a:r>
              <a:rPr kumimoji="0" lang="en-GB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up</a:t>
            </a:r>
            <a:r>
              <a:rPr kumimoji="0" lang="en-GB" sz="1400" b="0" i="0" u="none" strike="noStrike" kern="0" cap="none" spc="-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to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10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downloadable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PDFs</a:t>
            </a:r>
            <a:r>
              <a:rPr kumimoji="0" lang="en-GB" sz="1400" b="0" i="0" u="none" strike="noStrike" kern="0" cap="none" spc="-1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to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latin typeface="Open Sans"/>
                <a:ea typeface="Open Sans"/>
                <a:cs typeface="Open Sans"/>
              </a:rPr>
              <a:t>the</a:t>
            </a:r>
            <a:r>
              <a:rPr kumimoji="0" lang="en-GB" sz="1400" b="0" i="0" u="none" strike="noStrike" kern="0" cap="none" spc="-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stand.</a:t>
            </a:r>
            <a:endParaRPr lang="en-GB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Choose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an</a:t>
            </a:r>
            <a:r>
              <a:rPr kumimoji="0" lang="en-GB" sz="1400" b="0" i="0" u="none" strike="noStrike" kern="0" cap="none" spc="10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existing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file</a:t>
            </a:r>
            <a:r>
              <a:rPr kumimoji="0" lang="en-GB" sz="1400" b="0" i="0" u="none" strike="noStrike" kern="0" cap="none" spc="10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or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click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1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“the cloud Icon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”</a:t>
            </a:r>
            <a:r>
              <a:rPr kumimoji="0" lang="en-GB" sz="1400" b="1" i="0" u="none" strike="noStrike" kern="0" cap="none" spc="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to</a:t>
            </a:r>
            <a:r>
              <a:rPr kumimoji="0" lang="en-GB" sz="1400" b="0" i="0" u="none" strike="noStrike" kern="0" cap="none" spc="-3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add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something</a:t>
            </a:r>
            <a:r>
              <a:rPr kumimoji="0" lang="en-GB" sz="1400" b="0" i="0" u="none" strike="noStrike" kern="0" cap="none" spc="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new. Complete details, and then select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the “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upload”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button to add. </a:t>
            </a:r>
            <a:endParaRPr lang="en-GB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FBBB88-A877-69B8-39F0-D119B76C7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6417"/>
            <a:ext cx="7097974" cy="336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240088-D400-ABC8-1F31-57D56D856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749" y="628259"/>
            <a:ext cx="4801270" cy="560148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411F908-A59D-F9E8-A940-17D37C6E87A1}"/>
              </a:ext>
            </a:extLst>
          </p:cNvPr>
          <p:cNvSpPr/>
          <p:nvPr/>
        </p:nvSpPr>
        <p:spPr>
          <a:xfrm>
            <a:off x="6444248" y="1916615"/>
            <a:ext cx="653726" cy="526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9D9CD3-43CF-FD06-D6F6-797CCE252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30" y="610644"/>
            <a:ext cx="4109944" cy="563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9027C5-09A3-5DE9-B14A-BF3E7C09E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147" y="505275"/>
            <a:ext cx="4991797" cy="3543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DF24DAD-2D5D-362C-E575-46C9A6D2FB3C}"/>
              </a:ext>
            </a:extLst>
          </p:cNvPr>
          <p:cNvSpPr/>
          <p:nvPr/>
        </p:nvSpPr>
        <p:spPr>
          <a:xfrm>
            <a:off x="3603774" y="5687319"/>
            <a:ext cx="625781" cy="5600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9B2173-B02C-2EC0-0E34-193C934192BB}"/>
              </a:ext>
            </a:extLst>
          </p:cNvPr>
          <p:cNvSpPr txBox="1"/>
          <p:nvPr/>
        </p:nvSpPr>
        <p:spPr>
          <a:xfrm>
            <a:off x="4313840" y="5192744"/>
            <a:ext cx="7021677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en-GB" sz="1400"/>
              <a:t>If your video doesn’t appear in the library immediately, try refreshing the page, closing the library, and clicking the upload icon again.</a:t>
            </a:r>
            <a:endParaRPr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60FC0B61-ECF9-C076-2B36-BE5EAA2C0D6A}"/>
              </a:ext>
            </a:extLst>
          </p:cNvPr>
          <p:cNvCxnSpPr>
            <a:cxnSpLocks/>
            <a:endCxn id="7" idx="1"/>
          </p:cNvCxnSpPr>
          <p:nvPr/>
        </p:nvCxnSpPr>
        <p:spPr>
          <a:xfrm rot="5400000" flipH="1" flipV="1">
            <a:off x="2782660" y="3463340"/>
            <a:ext cx="3617654" cy="1245320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6ECE603-3901-3BDB-EBD2-9C4A3DF55441}"/>
              </a:ext>
            </a:extLst>
          </p:cNvPr>
          <p:cNvSpPr/>
          <p:nvPr/>
        </p:nvSpPr>
        <p:spPr>
          <a:xfrm>
            <a:off x="5303640" y="1102857"/>
            <a:ext cx="1886299" cy="1703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0E9672-494C-1E5C-0B76-4CFED0B46301}"/>
              </a:ext>
            </a:extLst>
          </p:cNvPr>
          <p:cNvSpPr/>
          <p:nvPr/>
        </p:nvSpPr>
        <p:spPr>
          <a:xfrm>
            <a:off x="8966824" y="3535324"/>
            <a:ext cx="1239120" cy="491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A52D37-1E88-F46A-B7CF-734B6DCCBCC0}"/>
              </a:ext>
            </a:extLst>
          </p:cNvPr>
          <p:cNvSpPr txBox="1"/>
          <p:nvPr/>
        </p:nvSpPr>
        <p:spPr>
          <a:xfrm>
            <a:off x="4281070" y="4230090"/>
            <a:ext cx="759540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GB" sz="1400" b="1"/>
              <a:t>Once your file has been uploaded, it will appear in the “Library”.</a:t>
            </a:r>
            <a:r>
              <a:rPr lang="en-GB" sz="1400"/>
              <a:t>​</a:t>
            </a:r>
          </a:p>
          <a:p>
            <a:pPr fontAlgn="base"/>
            <a:r>
              <a:rPr lang="en-GB" sz="1400"/>
              <a:t>​</a:t>
            </a:r>
          </a:p>
          <a:p>
            <a:pPr fontAlgn="base"/>
            <a:r>
              <a:rPr lang="en-GB" sz="1400"/>
              <a:t>Select the video file and then click "confirm upload" to add it to your virtual booth</a:t>
            </a:r>
          </a:p>
          <a:p>
            <a:endParaRPr lang="en-GB" sz="1400">
              <a:ea typeface="Roboto" panose="02000000000000000000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CFFD3D4-2B31-AF80-43F9-961867856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5517" y="5089836"/>
            <a:ext cx="496400" cy="449863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024B441F-1BE2-1448-9EC6-F1B5486C56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252" y="162372"/>
            <a:ext cx="8906156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itchFamily="2" charset="0"/>
                <a:cs typeface="Roboto" pitchFamily="2" charset="0"/>
              </a:rPr>
              <a:t>ADD DOWNLOADABLE</a:t>
            </a:r>
            <a:r>
              <a:rPr lang="en-GB" b="1" spc="5" dirty="0">
                <a:ea typeface="Roboto" pitchFamily="2" charset="0"/>
                <a:cs typeface="Roboto" pitchFamily="2" charset="0"/>
              </a:rPr>
              <a:t> </a:t>
            </a:r>
            <a:r>
              <a:rPr lang="en-GB" b="1" spc="-10" dirty="0">
                <a:ea typeface="Roboto" pitchFamily="2" charset="0"/>
                <a:cs typeface="Roboto" pitchFamily="2" charset="0"/>
              </a:rPr>
              <a:t>DOCUMENTS </a:t>
            </a:r>
            <a:r>
              <a:rPr lang="en-GB" b="1" spc="-10" dirty="0" err="1">
                <a:ea typeface="Roboto" pitchFamily="2" charset="0"/>
                <a:cs typeface="Roboto" pitchFamily="2" charset="0"/>
              </a:rPr>
              <a:t>cont</a:t>
            </a:r>
            <a:r>
              <a:rPr lang="en-GB" b="1" spc="-10" dirty="0">
                <a:ea typeface="Roboto" pitchFamily="2" charset="0"/>
                <a:cs typeface="Roboto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31360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D92F2B-E437-EA66-DB01-2AF242224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61" y="1106103"/>
            <a:ext cx="8001411" cy="4305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373EA8-753F-1D9E-840F-F61C3774F8BB}"/>
              </a:ext>
            </a:extLst>
          </p:cNvPr>
          <p:cNvSpPr txBox="1"/>
          <p:nvPr/>
        </p:nvSpPr>
        <p:spPr>
          <a:xfrm>
            <a:off x="8385048" y="2911715"/>
            <a:ext cx="346862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Existing Representatives can be managed here. </a:t>
            </a:r>
          </a:p>
          <a:p>
            <a:endParaRPr lang="en-GB"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can toggle their visibility to attendees on or off using the “Show” and “Hide” toggles.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474B04-060E-8C3B-5797-3760AB7C1B64}"/>
              </a:ext>
            </a:extLst>
          </p:cNvPr>
          <p:cNvSpPr/>
          <p:nvPr/>
        </p:nvSpPr>
        <p:spPr>
          <a:xfrm>
            <a:off x="6988603" y="2987797"/>
            <a:ext cx="1183000" cy="5421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9E4290-5EDB-CC4E-4F50-4C664DA1722D}"/>
              </a:ext>
            </a:extLst>
          </p:cNvPr>
          <p:cNvSpPr txBox="1"/>
          <p:nvPr/>
        </p:nvSpPr>
        <p:spPr>
          <a:xfrm>
            <a:off x="260467" y="5751897"/>
            <a:ext cx="1167106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latin typeface="Open Sans"/>
                <a:ea typeface="Open Sans"/>
                <a:cs typeface="Open Sans"/>
              </a:rPr>
              <a:t>If additional staff need to be added, this will need to be actioned by the event organiser. Please</a:t>
            </a:r>
            <a:r>
              <a:rPr lang="en-GB" sz="1400" b="1" dirty="0">
                <a:ea typeface="Open Sans"/>
                <a:cs typeface="Open Sans"/>
              </a:rPr>
              <a:t> contact </a:t>
            </a:r>
            <a:r>
              <a:rPr lang="en-GB" sz="1400" b="1" dirty="0">
                <a:ea typeface="Open Sans"/>
                <a:cs typeface="Open Sans"/>
                <a:hlinkClick r:id="rId3"/>
              </a:rPr>
              <a:t>gfsupport@informa.com</a:t>
            </a:r>
            <a:r>
              <a:rPr lang="en-GB" sz="1400" b="1" dirty="0">
                <a:ea typeface="Open Sans"/>
                <a:cs typeface="Open Sans"/>
              </a:rPr>
              <a:t> </a:t>
            </a:r>
            <a:r>
              <a:rPr lang="en-GB" sz="1400" b="1" dirty="0">
                <a:latin typeface="Open Sans"/>
                <a:ea typeface="Open Sans"/>
                <a:cs typeface="Open Sans"/>
              </a:rPr>
              <a:t>for assistance. </a:t>
            </a: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55452808-436F-5915-9512-0E8DCE79C8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1061" y="323838"/>
            <a:ext cx="5493328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  <a:t>STEP</a:t>
            </a:r>
            <a: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  <a:t> 5 – STAFF</a:t>
            </a:r>
            <a:b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</a:br>
            <a:endParaRPr lang="en-GB" b="1" spc="-10" dirty="0">
              <a:solidFill>
                <a:srgbClr val="002244"/>
              </a:solidFill>
              <a:ea typeface="Roboto" pitchFamily="2" charset="0"/>
              <a:cs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474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792D1F-2346-3C4C-B693-21D67B19B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59" y="1044195"/>
            <a:ext cx="5390969" cy="3564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bject 7">
            <a:extLst>
              <a:ext uri="{FF2B5EF4-FFF2-40B4-BE49-F238E27FC236}">
                <a16:creationId xmlns:a16="http://schemas.microsoft.com/office/drawing/2014/main" id="{1DC2DE41-1871-7FD8-792C-59BB3F44B97B}"/>
              </a:ext>
            </a:extLst>
          </p:cNvPr>
          <p:cNvSpPr txBox="1">
            <a:spLocks/>
          </p:cNvSpPr>
          <p:nvPr/>
        </p:nvSpPr>
        <p:spPr>
          <a:xfrm>
            <a:off x="156159" y="307168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sz="2500" b="1" dirty="0">
                <a:ea typeface="Roboto" pitchFamily="2" charset="0"/>
                <a:cs typeface="Roboto" pitchFamily="2" charset="0"/>
              </a:rPr>
              <a:t>STEP</a:t>
            </a:r>
            <a:r>
              <a:rPr lang="en-GB" sz="2500" b="1" spc="-10" dirty="0">
                <a:ea typeface="Roboto" pitchFamily="2" charset="0"/>
                <a:cs typeface="Roboto" pitchFamily="2" charset="0"/>
              </a:rPr>
              <a:t> 6</a:t>
            </a:r>
            <a:r>
              <a:rPr lang="en-GB" sz="2500" b="1" spc="-20" dirty="0">
                <a:ea typeface="Roboto" pitchFamily="2" charset="0"/>
                <a:cs typeface="Roboto" pitchFamily="2" charset="0"/>
              </a:rPr>
              <a:t> </a:t>
            </a:r>
            <a:r>
              <a:rPr lang="en-GB" sz="2500" b="1" dirty="0">
                <a:ea typeface="Roboto" pitchFamily="2" charset="0"/>
                <a:cs typeface="Roboto" pitchFamily="2" charset="0"/>
              </a:rPr>
              <a:t>–</a:t>
            </a:r>
            <a:r>
              <a:rPr lang="en-GB" sz="2500" b="1" spc="-25" dirty="0">
                <a:ea typeface="Roboto" pitchFamily="2" charset="0"/>
                <a:cs typeface="Roboto" pitchFamily="2" charset="0"/>
              </a:rPr>
              <a:t> QR CODES</a:t>
            </a:r>
            <a:endParaRPr lang="en-GB" sz="2500" b="1" spc="-10" dirty="0">
              <a:ea typeface="Roboto" pitchFamily="2" charset="0"/>
              <a:cs typeface="Roboto" pitchFamily="2" charset="0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CB02DBE1-F141-88BF-D4DD-27B8C64148FD}"/>
              </a:ext>
            </a:extLst>
          </p:cNvPr>
          <p:cNvSpPr txBox="1"/>
          <p:nvPr/>
        </p:nvSpPr>
        <p:spPr>
          <a:xfrm>
            <a:off x="9570044" y="1044195"/>
            <a:ext cx="2335443" cy="170303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can print a QR code, which can be scanned by attendees onsite at your booth to download your documents for later viewing. All downloads come in 1 file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GB" sz="110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ABA295-AD33-1422-5AEA-E16F5CEE07E6}"/>
              </a:ext>
            </a:extLst>
          </p:cNvPr>
          <p:cNvSpPr/>
          <p:nvPr/>
        </p:nvSpPr>
        <p:spPr>
          <a:xfrm>
            <a:off x="8562110" y="3070542"/>
            <a:ext cx="332509" cy="2984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3D45B3-00B7-2EE1-2D22-B42ECF5D3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004" y="219955"/>
            <a:ext cx="2922615" cy="541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488165F-A8C6-9918-73DF-D0492EF637B2}"/>
              </a:ext>
            </a:extLst>
          </p:cNvPr>
          <p:cNvSpPr/>
          <p:nvPr/>
        </p:nvSpPr>
        <p:spPr>
          <a:xfrm>
            <a:off x="5010099" y="2926080"/>
            <a:ext cx="211125" cy="265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34D95EA-960E-6303-5296-19C89A35AA0E}"/>
              </a:ext>
            </a:extLst>
          </p:cNvPr>
          <p:cNvCxnSpPr/>
          <p:nvPr/>
        </p:nvCxnSpPr>
        <p:spPr>
          <a:xfrm flipV="1">
            <a:off x="5221224" y="762776"/>
            <a:ext cx="1691640" cy="22958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DC659C3-5113-48D5-ADCD-0856CE68E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Table Of Contents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FC3B57-10D2-4E3B-AB0F-896BE7826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325365"/>
            <a:ext cx="10736263" cy="5267255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GB" sz="2000" i="1" dirty="0">
                <a:latin typeface="Open Sans"/>
                <a:ea typeface="Open Sans"/>
                <a:cs typeface="Open Sans"/>
              </a:rPr>
              <a:t>Please click on a link below to go to directly to that section of the guide.</a:t>
            </a:r>
            <a:br>
              <a:rPr lang="en-GB" sz="2000" i="1" dirty="0">
                <a:latin typeface="Open Sans"/>
                <a:ea typeface="Open Sans"/>
                <a:cs typeface="Open Sans"/>
              </a:rPr>
            </a:br>
            <a:endParaRPr lang="en-GB" sz="2000" dirty="0">
              <a:latin typeface="Open Sans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Login to the ConnectMe Platform | (Slides 3 – 8)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Details (Slides 9 – 12)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Videos (Slides 13 – 15)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Downloads (Slides 16 – 17)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Staff (Slide 18)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Download QR codes for your Documents (Slides 19 – 20)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Lead Retrieval |(Slides 21-25)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Your Lead Insights |(Slides 26-29)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3C44B3-C5A0-4004-8208-2FB084E7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395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192978" y="2985289"/>
            <a:ext cx="5953557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When you click to download, all your uploaded documents will be linked to the respective QR codes for you to print and bring onsite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0013B4E3-4266-9723-A10D-99C77B18AB04}"/>
              </a:ext>
            </a:extLst>
          </p:cNvPr>
          <p:cNvSpPr txBox="1">
            <a:spLocks/>
          </p:cNvSpPr>
          <p:nvPr/>
        </p:nvSpPr>
        <p:spPr>
          <a:xfrm>
            <a:off x="475336" y="239089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sz="2500" b="1" spc="-25" dirty="0">
                <a:ea typeface="Open Sans" panose="020B0606030504020204" pitchFamily="34" charset="0"/>
                <a:cs typeface="Open Sans" panose="020B0606030504020204" pitchFamily="34" charset="0"/>
              </a:rPr>
              <a:t>QR CODES </a:t>
            </a:r>
            <a:r>
              <a:rPr lang="en-GB" sz="2500" b="1" spc="-25" dirty="0" err="1">
                <a:ea typeface="Open Sans" panose="020B0606030504020204" pitchFamily="34" charset="0"/>
                <a:cs typeface="Open Sans" panose="020B0606030504020204" pitchFamily="34" charset="0"/>
              </a:rPr>
              <a:t>cont</a:t>
            </a:r>
            <a:r>
              <a:rPr lang="en-GB" sz="2500" b="1" spc="-25" dirty="0"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  <a:endParaRPr lang="en-GB" sz="2500" b="1" spc="-1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398FC-C520-FF49-3B96-ACCDD84E2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30" y="912637"/>
            <a:ext cx="3613926" cy="5065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EFACE0-208E-98A9-18E9-A29BCCC35A80}"/>
              </a:ext>
            </a:extLst>
          </p:cNvPr>
          <p:cNvSpPr txBox="1"/>
          <p:nvPr/>
        </p:nvSpPr>
        <p:spPr>
          <a:xfrm>
            <a:off x="5036254" y="2039112"/>
            <a:ext cx="2512226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Title to match uploaded file</a:t>
            </a:r>
            <a:r>
              <a:rPr lang="en-GB" sz="12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5220B71-1DF0-1328-BC1B-EE61D2945116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806065" y="2193001"/>
            <a:ext cx="1230189" cy="211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blue sphere with many points&#10;&#10;Description automatically generated">
            <a:extLst>
              <a:ext uri="{FF2B5EF4-FFF2-40B4-BE49-F238E27FC236}">
                <a16:creationId xmlns:a16="http://schemas.microsoft.com/office/drawing/2014/main" id="{F46C200A-0386-D814-C289-0AB16980019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r="15"/>
          <a:stretch/>
        </p:blipFill>
        <p:spPr>
          <a:xfrm>
            <a:off x="8136000" y="0"/>
            <a:ext cx="4056000" cy="6858000"/>
          </a:xfr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7C144B19-78F5-4703-9006-DDC0CFC70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2729" y="2298191"/>
            <a:ext cx="4450080" cy="1476811"/>
          </a:xfrm>
        </p:spPr>
        <p:txBody>
          <a:bodyPr>
            <a:normAutofit/>
          </a:bodyPr>
          <a:lstStyle/>
          <a:p>
            <a:r>
              <a:rPr lang="en-US" sz="3600" b="0" kern="1200" spc="-30">
                <a:solidFill>
                  <a:srgbClr val="FFFFFF"/>
                </a:solidFill>
                <a:latin typeface="Aleo Light"/>
              </a:rPr>
              <a:t>Lead Retrieval</a:t>
            </a:r>
            <a:br>
              <a:rPr lang="en-US" sz="3600" b="0" kern="1200" spc="-2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510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E13F9-7A49-90E2-7C39-851CA49D6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75" y="1302406"/>
            <a:ext cx="1772372" cy="3838937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pPr marL="342900" indent="-342900">
              <a:buAutoNum type="arabicPeriod"/>
            </a:pPr>
            <a:r>
              <a:rPr lang="en-US" sz="1400" dirty="0">
                <a:solidFill>
                  <a:srgbClr val="002060"/>
                </a:solidFill>
                <a:ea typeface="Open Sans"/>
                <a:cs typeface="Open Sans"/>
              </a:rPr>
              <a:t>On your phone or tablet, please download the ConnectMe app. To find it in the App Store / Google Play, please search </a:t>
            </a:r>
            <a:r>
              <a:rPr lang="en-US" sz="1400" i="1" dirty="0">
                <a:solidFill>
                  <a:srgbClr val="002060"/>
                </a:solidFill>
                <a:ea typeface="Open Sans"/>
                <a:cs typeface="Open Sans"/>
              </a:rPr>
              <a:t>‘</a:t>
            </a:r>
            <a:r>
              <a:rPr lang="en-US" sz="1400" b="1" i="1" dirty="0">
                <a:solidFill>
                  <a:srgbClr val="002060"/>
                </a:solidFill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ConnectMe by Informa’.</a:t>
            </a:r>
            <a:br>
              <a:rPr lang="en-US" sz="1400" b="1" i="1" dirty="0">
                <a:solidFill>
                  <a:srgbClr val="002060"/>
                </a:solidFill>
                <a:ea typeface="Open Sans"/>
                <a:cs typeface="Open Sans"/>
              </a:rPr>
            </a:br>
            <a:endParaRPr lang="en-US" sz="1400" b="1" i="1" dirty="0">
              <a:solidFill>
                <a:srgbClr val="002060"/>
              </a:solidFill>
              <a:ea typeface="Open Sans"/>
              <a:cs typeface="Open Sans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002060"/>
                </a:solidFill>
                <a:ea typeface="Open Sans"/>
                <a:cs typeface="Open Sans"/>
              </a:rPr>
              <a:t>Once downloaded, please enter the App code: </a:t>
            </a:r>
            <a:r>
              <a:rPr lang="en-US" sz="1400" b="1" dirty="0">
                <a:solidFill>
                  <a:srgbClr val="002060"/>
                </a:solidFill>
                <a:ea typeface="Open Sans"/>
                <a:cs typeface="Open Sans"/>
              </a:rPr>
              <a:t>GF2026</a:t>
            </a:r>
            <a:r>
              <a:rPr lang="en-US" sz="1400" b="1" dirty="0">
                <a:solidFill>
                  <a:srgbClr val="002060"/>
                </a:solidFill>
                <a:highlight>
                  <a:srgbClr val="FFFF00"/>
                </a:highlight>
                <a:ea typeface="Open Sans"/>
                <a:cs typeface="Open Sans"/>
              </a:rPr>
              <a:t> </a:t>
            </a:r>
            <a:br>
              <a:rPr lang="en-US" sz="1400" b="1" dirty="0">
                <a:solidFill>
                  <a:srgbClr val="002060"/>
                </a:solidFill>
                <a:highlight>
                  <a:srgbClr val="FFFF00"/>
                </a:highlight>
                <a:ea typeface="Open Sans"/>
                <a:cs typeface="Open Sans"/>
              </a:rPr>
            </a:br>
            <a:endParaRPr lang="en-US" sz="1400" b="1" dirty="0">
              <a:solidFill>
                <a:srgbClr val="002060"/>
              </a:solidFill>
              <a:highlight>
                <a:srgbClr val="FFFF00"/>
              </a:highlight>
              <a:ea typeface="Open Sans"/>
              <a:cs typeface="Open Sans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002060"/>
                </a:solidFill>
                <a:ea typeface="Open Sans"/>
                <a:cs typeface="Open Sans"/>
              </a:rPr>
              <a:t>Enter your email address used to register for the conference, to which you will receive a 6-digit pin to login</a:t>
            </a:r>
          </a:p>
          <a:p>
            <a:pPr marL="0" indent="0">
              <a:buNone/>
            </a:pPr>
            <a:endParaRPr lang="en-US" sz="1400" i="1" dirty="0">
              <a:solidFill>
                <a:schemeClr val="tx1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sz="1200" dirty="0">
              <a:ea typeface="Open Sans Light"/>
              <a:cs typeface="Open Sans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641911-EE68-47C5-2D2D-A6684DAB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F21DCB-1721-1B9B-128A-2D85B69AADE1}"/>
              </a:ext>
            </a:extLst>
          </p:cNvPr>
          <p:cNvSpPr txBox="1"/>
          <p:nvPr/>
        </p:nvSpPr>
        <p:spPr>
          <a:xfrm>
            <a:off x="3797115" y="6454121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do not receive a 4-digit pin, please email</a:t>
            </a: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07A3B8CC-2152-B77E-11A3-223188352555}"/>
              </a:ext>
            </a:extLst>
          </p:cNvPr>
          <p:cNvSpPr txBox="1">
            <a:spLocks/>
          </p:cNvSpPr>
          <p:nvPr/>
        </p:nvSpPr>
        <p:spPr>
          <a:xfrm>
            <a:off x="155549" y="522764"/>
            <a:ext cx="5493328" cy="782265"/>
          </a:xfrm>
          <a:prstGeom prst="rect">
            <a:avLst/>
          </a:prstGeom>
        </p:spPr>
        <p:txBody>
          <a:bodyPr vert="horz" wrap="square" lIns="0" tIns="1270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112000"/>
              </a:lnSpc>
              <a:spcBef>
                <a:spcPct val="0"/>
              </a:spcBef>
              <a:buNone/>
              <a:defRPr sz="2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br>
              <a:rPr lang="en-GB" b="1" spc="-5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</a:br>
            <a:endParaRPr lang="en-GB" b="1" spc="-10">
              <a:solidFill>
                <a:srgbClr val="002244"/>
              </a:solidFill>
              <a:ea typeface="Roboto" pitchFamily="2" charset="0"/>
              <a:cs typeface="Roboto" pitchFamily="2" charset="0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291395A-E6B3-750F-FC4F-C246492BDB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7485" y="257634"/>
            <a:ext cx="11036707" cy="7796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  <a:t>LEAD RETRIEVAL – HOW TO SETUP, SCAN &amp; COLLECT LEADS ONSITE</a:t>
            </a:r>
            <a:b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</a:br>
            <a:endParaRPr lang="en-GB" b="1" spc="-10" dirty="0">
              <a:solidFill>
                <a:srgbClr val="002244"/>
              </a:solidFill>
              <a:ea typeface="Roboto" pitchFamily="2" charset="0"/>
              <a:cs typeface="Roboto" pitchFamily="2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ACF21DCB-1721-1B9B-128A-2D85B69AADE1}"/>
              </a:ext>
            </a:extLst>
          </p:cNvPr>
          <p:cNvSpPr txBox="1"/>
          <p:nvPr/>
        </p:nvSpPr>
        <p:spPr>
          <a:xfrm>
            <a:off x="80314" y="5953517"/>
            <a:ext cx="6096000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If you do not receive a 6-digit pin, please use ‘Contact Support’.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668C67-9B44-703E-83A0-32F45AB62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976" y="1280430"/>
            <a:ext cx="1921005" cy="41621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84082C-D090-AD73-6EB9-BCB28E4A5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7868" y="1282894"/>
            <a:ext cx="1921005" cy="41572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CEA1796-AD8D-7360-9472-2D8CE0BB7F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693" y="1280430"/>
            <a:ext cx="1921005" cy="416217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CD6E85-C98D-46D8-14BA-C7EA34954B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10" b="21525"/>
          <a:stretch>
            <a:fillRect/>
          </a:stretch>
        </p:blipFill>
        <p:spPr>
          <a:xfrm>
            <a:off x="9707279" y="2048788"/>
            <a:ext cx="1912258" cy="187842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A4ED29F-69AF-3931-FFA3-5E4088F261ED}"/>
              </a:ext>
            </a:extLst>
          </p:cNvPr>
          <p:cNvSpPr/>
          <p:nvPr/>
        </p:nvSpPr>
        <p:spPr>
          <a:xfrm>
            <a:off x="2337758" y="2838091"/>
            <a:ext cx="1652482" cy="345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066860-39F7-5EF5-3CF6-E4DEEF6B3910}"/>
              </a:ext>
            </a:extLst>
          </p:cNvPr>
          <p:cNvSpPr/>
          <p:nvPr/>
        </p:nvSpPr>
        <p:spPr>
          <a:xfrm>
            <a:off x="4519585" y="3582153"/>
            <a:ext cx="1850396" cy="345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402D390-6A46-6653-EE16-A74C904273BB}"/>
              </a:ext>
            </a:extLst>
          </p:cNvPr>
          <p:cNvSpPr/>
          <p:nvPr/>
        </p:nvSpPr>
        <p:spPr>
          <a:xfrm>
            <a:off x="6779818" y="3754681"/>
            <a:ext cx="1829344" cy="429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459CC8-F1D2-41C0-3FCA-E09E780FEFC4}"/>
              </a:ext>
            </a:extLst>
          </p:cNvPr>
          <p:cNvSpPr/>
          <p:nvPr/>
        </p:nvSpPr>
        <p:spPr>
          <a:xfrm>
            <a:off x="9601710" y="3221874"/>
            <a:ext cx="637845" cy="345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DB980F-7C00-8460-97E4-FA893A04B92D}"/>
              </a:ext>
            </a:extLst>
          </p:cNvPr>
          <p:cNvCxnSpPr>
            <a:cxnSpLocks/>
          </p:cNvCxnSpPr>
          <p:nvPr/>
        </p:nvCxnSpPr>
        <p:spPr>
          <a:xfrm flipH="1">
            <a:off x="8777267" y="3493699"/>
            <a:ext cx="637845" cy="3450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787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2B299-7AFA-AE88-9327-CE330009D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A879CC-7071-5587-EB96-14D38BD2B53A}"/>
              </a:ext>
            </a:extLst>
          </p:cNvPr>
          <p:cNvSpPr txBox="1"/>
          <p:nvPr/>
        </p:nvSpPr>
        <p:spPr>
          <a:xfrm>
            <a:off x="284686" y="1772138"/>
            <a:ext cx="4875776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kumimoji="0" lang="en-US" sz="1400" dirty="0">
                <a:solidFill>
                  <a:srgbClr val="28B4FF"/>
                </a:solidFill>
                <a:latin typeface="Open Sans"/>
                <a:ea typeface="Open Sans"/>
                <a:cs typeface="Open Sans"/>
              </a:rPr>
              <a:t>4. </a:t>
            </a:r>
            <a:r>
              <a:rPr kumimoji="0"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Once entered, please select the event to enter. The dashboard on the right 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will </a:t>
            </a:r>
            <a:r>
              <a:rPr kumimoji="0"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appear and you will have the Lead Retrieval button which will take you to the lead scanning page. </a:t>
            </a: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If you do not see this button on your screen, please contact your Digital Event Ops Contact which can be found at the end of this document.</a:t>
            </a:r>
            <a:endParaRPr lang="en-US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38ED5F3-0202-C2C0-637B-B7E001882CBC}"/>
              </a:ext>
            </a:extLst>
          </p:cNvPr>
          <p:cNvSpPr/>
          <p:nvPr/>
        </p:nvSpPr>
        <p:spPr>
          <a:xfrm>
            <a:off x="7707600" y="3315477"/>
            <a:ext cx="1025237" cy="52647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C1F6A3-C9BE-4C5C-BB1A-98E756909C7E}"/>
              </a:ext>
            </a:extLst>
          </p:cNvPr>
          <p:cNvSpPr/>
          <p:nvPr/>
        </p:nvSpPr>
        <p:spPr>
          <a:xfrm>
            <a:off x="9553455" y="4515693"/>
            <a:ext cx="1967346" cy="6003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F290ED1-646B-DEC2-2844-8E1D11E50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412040"/>
            <a:ext cx="11526981" cy="966788"/>
          </a:xfrm>
        </p:spPr>
        <p:txBody>
          <a:bodyPr>
            <a:normAutofit/>
          </a:bodyPr>
          <a:lstStyle/>
          <a:p>
            <a:r>
              <a:rPr lang="en-US" b="1" dirty="0">
                <a:ea typeface="Roboto" panose="02000000000000000000" pitchFamily="2" charset="0"/>
                <a:cs typeface="Roboto" panose="02000000000000000000" pitchFamily="2" charset="0"/>
              </a:rPr>
              <a:t>LEAD RETRIEVAL </a:t>
            </a:r>
            <a:endParaRPr lang="en-US" dirty="0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20518A-D23E-EC81-60D4-DE8D27A031DB}"/>
              </a:ext>
            </a:extLst>
          </p:cNvPr>
          <p:cNvSpPr/>
          <p:nvPr/>
        </p:nvSpPr>
        <p:spPr>
          <a:xfrm>
            <a:off x="9139043" y="1833908"/>
            <a:ext cx="2321120" cy="5707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78622E-4E22-71C2-6A9A-0C0ADEA45A28}"/>
              </a:ext>
            </a:extLst>
          </p:cNvPr>
          <p:cNvSpPr/>
          <p:nvPr/>
        </p:nvSpPr>
        <p:spPr>
          <a:xfrm>
            <a:off x="9705855" y="1899238"/>
            <a:ext cx="2220685" cy="4400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A170CF-6BA4-7AF8-A628-8F671D49A3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408" y="373050"/>
            <a:ext cx="2592475" cy="561702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76006DD-7AB7-2F78-ECA7-AC4F3FDDA8A2}"/>
              </a:ext>
            </a:extLst>
          </p:cNvPr>
          <p:cNvSpPr/>
          <p:nvPr/>
        </p:nvSpPr>
        <p:spPr>
          <a:xfrm>
            <a:off x="9315929" y="2553065"/>
            <a:ext cx="2204871" cy="62849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F3E286-71C5-AD22-8F73-0D2E581145AA}"/>
              </a:ext>
            </a:extLst>
          </p:cNvPr>
          <p:cNvSpPr/>
          <p:nvPr/>
        </p:nvSpPr>
        <p:spPr>
          <a:xfrm>
            <a:off x="9261045" y="1358791"/>
            <a:ext cx="2220685" cy="4400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0E32D11-C1CE-F0AF-CC60-281720E62D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87" y="1020684"/>
            <a:ext cx="2361257" cy="511605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E0059E4-8621-51DC-2FE0-B4F9751FFDAD}"/>
              </a:ext>
            </a:extLst>
          </p:cNvPr>
          <p:cNvSpPr/>
          <p:nvPr/>
        </p:nvSpPr>
        <p:spPr>
          <a:xfrm>
            <a:off x="5449078" y="3841950"/>
            <a:ext cx="2004582" cy="1439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5AF49B-9F73-F982-95F2-99D2AFD81AC0}"/>
              </a:ext>
            </a:extLst>
          </p:cNvPr>
          <p:cNvSpPr/>
          <p:nvPr/>
        </p:nvSpPr>
        <p:spPr>
          <a:xfrm>
            <a:off x="5449078" y="2053955"/>
            <a:ext cx="2004582" cy="1127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6B08E0B-6B61-4E26-E7EE-A2DE1F9DD1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94" y="2254657"/>
            <a:ext cx="1841841" cy="59681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1F2A49C-D4F3-1C85-0F98-6D2ECEEDE9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713" y="1280428"/>
            <a:ext cx="1841841" cy="5968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5AE99B-58A3-1443-443B-5B4AE62692A2}"/>
              </a:ext>
            </a:extLst>
          </p:cNvPr>
          <p:cNvSpPr/>
          <p:nvPr/>
        </p:nvSpPr>
        <p:spPr>
          <a:xfrm>
            <a:off x="5449078" y="3163676"/>
            <a:ext cx="2204871" cy="62849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051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B195B-D368-3D63-0049-9E911C64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7C15028-79F9-B3F3-0D28-8D3E5DC67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29" y="334186"/>
            <a:ext cx="3923364" cy="471643"/>
          </a:xfrm>
        </p:spPr>
        <p:txBody>
          <a:bodyPr wrap="square" lIns="0" tIns="0" rIns="0" bIns="0" anchor="t">
            <a:noAutofit/>
          </a:bodyPr>
          <a:lstStyle/>
          <a:p>
            <a:r>
              <a:rPr lang="en-US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LEAD RETRIEVAL </a:t>
            </a:r>
            <a:r>
              <a:rPr lang="en-US" b="1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US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r>
              <a:rPr lang="en-US" b="1" dirty="0">
                <a:latin typeface="Aleo Ligh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US" dirty="0">
              <a:latin typeface="Aleo Ligh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0F28FC3-C036-C4A5-C52C-549D6C99C23B}"/>
              </a:ext>
            </a:extLst>
          </p:cNvPr>
          <p:cNvSpPr/>
          <p:nvPr/>
        </p:nvSpPr>
        <p:spPr>
          <a:xfrm>
            <a:off x="7572627" y="3401814"/>
            <a:ext cx="1025237" cy="52647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D2A9BF-532C-953E-B8EE-969868B80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736" y="867118"/>
            <a:ext cx="2493427" cy="54024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519AE78-0014-B01B-74DD-7F0EC82B735E}"/>
              </a:ext>
            </a:extLst>
          </p:cNvPr>
          <p:cNvSpPr/>
          <p:nvPr/>
        </p:nvSpPr>
        <p:spPr>
          <a:xfrm>
            <a:off x="9899780" y="5215812"/>
            <a:ext cx="671804" cy="6531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70570E-0780-EB42-3A10-39BCE26373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286" y="867118"/>
            <a:ext cx="2493427" cy="54024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C619FB-8D17-0EA9-F2FB-3AF00F29A834}"/>
              </a:ext>
            </a:extLst>
          </p:cNvPr>
          <p:cNvSpPr txBox="1"/>
          <p:nvPr/>
        </p:nvSpPr>
        <p:spPr>
          <a:xfrm>
            <a:off x="286329" y="1564480"/>
            <a:ext cx="4194086" cy="3807619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fontAlgn="base"/>
            <a:r>
              <a:rPr lang="en-US" sz="1400" dirty="0">
                <a:solidFill>
                  <a:srgbClr val="28B4FF"/>
                </a:solidFill>
              </a:rPr>
              <a:t>5</a:t>
            </a:r>
            <a:r>
              <a:rPr lang="en-US" sz="1400" dirty="0">
                <a:solidFill>
                  <a:srgbClr val="002244"/>
                </a:solidFill>
              </a:rPr>
              <a:t>. This takes you to the partner portal for 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capturing leads. To begin scanning click the 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QR button at the bottom of your screen. ​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​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​</a:t>
            </a:r>
          </a:p>
          <a:p>
            <a:pPr fontAlgn="base"/>
            <a:r>
              <a:rPr lang="en-US" sz="1400" dirty="0">
                <a:solidFill>
                  <a:srgbClr val="28B4FF"/>
                </a:solidFill>
              </a:rPr>
              <a:t>6. </a:t>
            </a:r>
            <a:r>
              <a:rPr lang="en-US" sz="1400" dirty="0">
                <a:solidFill>
                  <a:srgbClr val="002244"/>
                </a:solidFill>
              </a:rPr>
              <a:t>Make sure your camera permissions are set to</a:t>
            </a:r>
          </a:p>
          <a:p>
            <a:pPr fontAlgn="base"/>
            <a:r>
              <a:rPr lang="en-US" sz="1400" i="1" dirty="0">
                <a:solidFill>
                  <a:srgbClr val="002244"/>
                </a:solidFill>
              </a:rPr>
              <a:t>“allowed” </a:t>
            </a:r>
            <a:r>
              <a:rPr lang="en-US" sz="1400" dirty="0">
                <a:solidFill>
                  <a:srgbClr val="002244"/>
                </a:solidFill>
              </a:rPr>
              <a:t>in order to scan.</a:t>
            </a:r>
            <a:endParaRPr lang="en-US" sz="1400" dirty="0">
              <a:solidFill>
                <a:srgbClr val="002244"/>
              </a:solidFill>
              <a:ea typeface="Open Sans"/>
              <a:cs typeface="Open Sans"/>
            </a:endParaRPr>
          </a:p>
          <a:p>
            <a:pPr fontAlgn="base"/>
            <a:endParaRPr lang="en-US" sz="1400" dirty="0">
              <a:solidFill>
                <a:srgbClr val="002244"/>
              </a:solidFill>
            </a:endParaRP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*</a:t>
            </a:r>
            <a:r>
              <a:rPr lang="en-US" sz="1400" i="1" dirty="0">
                <a:solidFill>
                  <a:srgbClr val="002244"/>
                </a:solidFill>
              </a:rPr>
              <a:t>The specific name of your event will be shown</a:t>
            </a:r>
          </a:p>
          <a:p>
            <a:pPr fontAlgn="base"/>
            <a:endParaRPr lang="en-US" sz="1400" i="1" dirty="0">
              <a:solidFill>
                <a:srgbClr val="002244"/>
              </a:solidFill>
            </a:endParaRPr>
          </a:p>
          <a:p>
            <a:pPr fontAlgn="base"/>
            <a:endParaRPr lang="en-US" sz="1400" i="1" dirty="0">
              <a:solidFill>
                <a:srgbClr val="002244"/>
              </a:solidFill>
              <a:ea typeface="Open Sans"/>
              <a:cs typeface="Open Sans"/>
            </a:endParaRPr>
          </a:p>
          <a:p>
            <a:pPr algn="l"/>
            <a:endParaRPr lang="en-GB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816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D53F598-6959-EF2F-E2A0-54C581B0589B}"/>
              </a:ext>
            </a:extLst>
          </p:cNvPr>
          <p:cNvSpPr txBox="1">
            <a:spLocks/>
          </p:cNvSpPr>
          <p:nvPr/>
        </p:nvSpPr>
        <p:spPr>
          <a:xfrm>
            <a:off x="375937" y="219339"/>
            <a:ext cx="5018917" cy="8312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LEAD RETRIEVAL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highlight>
                <a:srgbClr val="FFFF00"/>
              </a:highlight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98A58F-E58F-CD9D-7CE8-D76C463FA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71"/>
          <a:stretch>
            <a:fillRect/>
          </a:stretch>
        </p:blipFill>
        <p:spPr>
          <a:xfrm>
            <a:off x="4665985" y="1043120"/>
            <a:ext cx="4244663" cy="36973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D4C1B9-7EB7-8457-69FC-5ECB95E28F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022" y="1043120"/>
            <a:ext cx="2235041" cy="4842588"/>
          </a:xfrm>
          <a:prstGeom prst="rect">
            <a:avLst/>
          </a:prstGeom>
        </p:spPr>
      </p:pic>
      <p:sp>
        <p:nvSpPr>
          <p:cNvPr id="14" name="&quot;Not Allowed&quot; Symbol 13">
            <a:extLst>
              <a:ext uri="{FF2B5EF4-FFF2-40B4-BE49-F238E27FC236}">
                <a16:creationId xmlns:a16="http://schemas.microsoft.com/office/drawing/2014/main" id="{EF53E2CC-3627-154B-36D0-A359257B5CAC}"/>
              </a:ext>
            </a:extLst>
          </p:cNvPr>
          <p:cNvSpPr/>
          <p:nvPr/>
        </p:nvSpPr>
        <p:spPr>
          <a:xfrm>
            <a:off x="7899538" y="3679165"/>
            <a:ext cx="649240" cy="573657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AD23BDFF-10CC-EFF0-CB11-CB4898255243}"/>
              </a:ext>
            </a:extLst>
          </p:cNvPr>
          <p:cNvSpPr txBox="1"/>
          <p:nvPr/>
        </p:nvSpPr>
        <p:spPr>
          <a:xfrm>
            <a:off x="282361" y="1050611"/>
            <a:ext cx="4251958" cy="397031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dirty="0">
                <a:solidFill>
                  <a:srgbClr val="28B4FF"/>
                </a:solidFill>
                <a:latin typeface="Open Sans"/>
                <a:ea typeface="Open Sans"/>
                <a:cs typeface="Open Sans"/>
              </a:rPr>
              <a:t>7. 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QR codes will be printed on attendee badges as seen in this example.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When scanning, please ensure you are scanning the QR code on the attendee badge, and </a:t>
            </a:r>
            <a:r>
              <a:rPr lang="en-US" sz="1400" b="1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not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 the QR code attached to their lanyard.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Once scanned, the page will show the attendee details and you are then able to add your own notes/media files and answer any preset questions that your company has added.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28B4FF"/>
                </a:solidFill>
                <a:latin typeface="Open Sans"/>
                <a:ea typeface="Open Sans"/>
                <a:cs typeface="Open Sans"/>
              </a:rPr>
              <a:t>8. 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Click the back button at the top left to go back to your main dashboard. This will</a:t>
            </a:r>
            <a:r>
              <a:rPr lang="en-US" sz="1400" dirty="0">
                <a:solidFill>
                  <a:srgbClr val="002060"/>
                </a:solidFill>
                <a:ea typeface="+mn-lt"/>
                <a:cs typeface="+mn-lt"/>
              </a:rPr>
              <a:t> show all the leads you’ve personally scanned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*The specific name of your event will be shown</a:t>
            </a:r>
            <a:endParaRPr lang="en-US" sz="14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CC41A7-F49C-BAF5-CB89-5228C53D33D7}"/>
              </a:ext>
            </a:extLst>
          </p:cNvPr>
          <p:cNvSpPr txBox="1"/>
          <p:nvPr/>
        </p:nvSpPr>
        <p:spPr>
          <a:xfrm>
            <a:off x="5451894" y="4606506"/>
            <a:ext cx="3096884" cy="3666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endParaRPr lang="en-US" sz="2800" dirty="0">
              <a:solidFill>
                <a:srgbClr val="002060"/>
              </a:solidFill>
              <a:ea typeface="Open Sans"/>
              <a:cs typeface="Open Sans"/>
            </a:endParaRPr>
          </a:p>
          <a:p>
            <a:pPr>
              <a:defRPr/>
            </a:pPr>
            <a:r>
              <a:rPr lang="en-US" sz="1000" dirty="0">
                <a:solidFill>
                  <a:srgbClr val="FF0000"/>
                </a:solidFill>
                <a:ea typeface="Open Sans"/>
                <a:cs typeface="Open Sans"/>
              </a:rPr>
              <a:t>This badge is an example and can not be scanned</a:t>
            </a:r>
          </a:p>
          <a:p>
            <a:pPr algn="l"/>
            <a:endParaRPr lang="en-US" sz="1600" dirty="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541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05E494-F3AA-B0D6-867B-2077903079CD}"/>
              </a:ext>
            </a:extLst>
          </p:cNvPr>
          <p:cNvSpPr/>
          <p:nvPr/>
        </p:nvSpPr>
        <p:spPr>
          <a:xfrm>
            <a:off x="10438" y="0"/>
            <a:ext cx="12192000" cy="699685"/>
          </a:xfrm>
          <a:prstGeom prst="rect">
            <a:avLst/>
          </a:prstGeom>
          <a:solidFill>
            <a:srgbClr val="0022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CDF0D6-ADF7-73EE-4872-F5EAB537A9C4}"/>
              </a:ext>
            </a:extLst>
          </p:cNvPr>
          <p:cNvSpPr/>
          <p:nvPr/>
        </p:nvSpPr>
        <p:spPr>
          <a:xfrm>
            <a:off x="10438" y="684583"/>
            <a:ext cx="12192000" cy="108690"/>
          </a:xfrm>
          <a:prstGeom prst="rect">
            <a:avLst/>
          </a:prstGeom>
          <a:solidFill>
            <a:srgbClr val="525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C6E831-506D-4BEA-1437-CCBBFF74527E}"/>
              </a:ext>
            </a:extLst>
          </p:cNvPr>
          <p:cNvSpPr txBox="1"/>
          <p:nvPr/>
        </p:nvSpPr>
        <p:spPr>
          <a:xfrm>
            <a:off x="2373817" y="4707294"/>
            <a:ext cx="3599777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all your event leads, including session attendance, booth/badge scans, scan notes, virtual booth visits, and more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View individuals/companies that are most engaged with your company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Export your full event lead data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Lead data is updated throughout event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D08C02-994E-E1A2-2FA7-5B2FC36972B1}"/>
              </a:ext>
            </a:extLst>
          </p:cNvPr>
          <p:cNvSpPr txBox="1"/>
          <p:nvPr/>
        </p:nvSpPr>
        <p:spPr>
          <a:xfrm>
            <a:off x="6450902" y="176846"/>
            <a:ext cx="558452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 Critical Delivery Platforms for Sponsors &amp; Exhibitors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53C26BE-A10E-D8FD-189A-998FEBA7565F}"/>
              </a:ext>
            </a:extLst>
          </p:cNvPr>
          <p:cNvSpPr/>
          <p:nvPr/>
        </p:nvSpPr>
        <p:spPr>
          <a:xfrm>
            <a:off x="9352758" y="5033787"/>
            <a:ext cx="2713383" cy="11328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A8ACF8-75AE-6254-904C-FE752391DA2E}"/>
              </a:ext>
            </a:extLst>
          </p:cNvPr>
          <p:cNvSpPr txBox="1"/>
          <p:nvPr/>
        </p:nvSpPr>
        <p:spPr>
          <a:xfrm>
            <a:off x="9392342" y="5180626"/>
            <a:ext cx="2673799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Key Support Contact 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Lead Data Delivery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0" algn="ctr">
              <a:defRPr/>
            </a:pPr>
            <a:r>
              <a:rPr lang="en-US" sz="1300" dirty="0">
                <a:solidFill>
                  <a:schemeClr val="bg1"/>
                </a:solidFill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leadinsights@informa.com</a:t>
            </a:r>
            <a:endParaRPr lang="en-US" sz="1300" dirty="0">
              <a:solidFill>
                <a:schemeClr val="bg1"/>
              </a:solidFill>
              <a:ea typeface="Open Sans"/>
              <a:cs typeface="Open San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D40C868-CAA7-43BF-7F88-B89FE815889C}"/>
              </a:ext>
            </a:extLst>
          </p:cNvPr>
          <p:cNvCxnSpPr>
            <a:cxnSpLocks/>
          </p:cNvCxnSpPr>
          <p:nvPr/>
        </p:nvCxnSpPr>
        <p:spPr>
          <a:xfrm>
            <a:off x="0" y="314473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5C5FE86-EF19-AE7A-458A-58A8015517C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4179" y="470984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93FB75A-6B37-DADE-7E4B-4BFBE45101D9}"/>
              </a:ext>
            </a:extLst>
          </p:cNvPr>
          <p:cNvSpPr txBox="1"/>
          <p:nvPr/>
        </p:nvSpPr>
        <p:spPr>
          <a:xfrm>
            <a:off x="6092075" y="4775415"/>
            <a:ext cx="3067721" cy="14927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Who has access?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Contract signer and main contact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You’ll receive an email pre-event with access to your account, and you can extend access to colleagues. If you have questions about your lead data or access, please contact us.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8E2E604-29A9-B0AA-BA9D-D6EC480C5A86}"/>
              </a:ext>
            </a:extLst>
          </p:cNvPr>
          <p:cNvSpPr/>
          <p:nvPr/>
        </p:nvSpPr>
        <p:spPr>
          <a:xfrm>
            <a:off x="9352758" y="1274727"/>
            <a:ext cx="2713383" cy="11328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B7452E-59FF-EA01-CCC8-F59D57EB3BD0}"/>
              </a:ext>
            </a:extLst>
          </p:cNvPr>
          <p:cNvSpPr txBox="1"/>
          <p:nvPr/>
        </p:nvSpPr>
        <p:spPr>
          <a:xfrm>
            <a:off x="2464765" y="991160"/>
            <a:ext cx="3721254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lead retrieval to scan attendee badges*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View attendee directory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Send direct messages and meeting invitations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Set up and view virtual exhibit booths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event content agenda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Stream live (hybrid events) and on-demand sessions 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Scan exhibit booth QR codes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CEDF9D-E6DF-8444-6983-8E73950A8D24}"/>
              </a:ext>
            </a:extLst>
          </p:cNvPr>
          <p:cNvSpPr txBox="1"/>
          <p:nvPr/>
        </p:nvSpPr>
        <p:spPr>
          <a:xfrm>
            <a:off x="6061517" y="898241"/>
            <a:ext cx="3292037" cy="21082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Who has access?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Sponsors, speakers and all attendees</a:t>
            </a:r>
            <a:endParaRPr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the app</a:t>
            </a: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Enter App code: GF2026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(Event registration required to use conference app)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*All sponsor team members should see a “Lead Retrieval” button on the home screen of the ConnectMe app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endParaRPr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C16B57-4950-3831-E926-23A3F3CF0145}"/>
              </a:ext>
            </a:extLst>
          </p:cNvPr>
          <p:cNvSpPr txBox="1"/>
          <p:nvPr/>
        </p:nvSpPr>
        <p:spPr>
          <a:xfrm>
            <a:off x="9363596" y="1449770"/>
            <a:ext cx="2685233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Key Support Contact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Event Ops</a:t>
            </a:r>
            <a:endParaRPr lang="en-US" sz="1300" b="1" dirty="0">
              <a:solidFill>
                <a:prstClr val="white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u="sng" dirty="0">
                <a:solidFill>
                  <a:prstClr val="white"/>
                </a:solidFill>
                <a:latin typeface="Open Sans"/>
                <a:ea typeface="Open Sans"/>
                <a:cs typeface="Open Sans"/>
              </a:rPr>
              <a:t>[olivia.uduji@informa.com]</a:t>
            </a:r>
            <a:endParaRPr kumimoji="0" lang="en-US" sz="11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0D636A-D941-4355-BE28-FE61DEA2A3D2}"/>
              </a:ext>
            </a:extLst>
          </p:cNvPr>
          <p:cNvSpPr txBox="1"/>
          <p:nvPr/>
        </p:nvSpPr>
        <p:spPr>
          <a:xfrm>
            <a:off x="135699" y="1311282"/>
            <a:ext cx="246174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CONFERENCE</a:t>
            </a:r>
            <a:endParaRPr lang="en-US" b="1" i="1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APP</a:t>
            </a:r>
            <a:endParaRPr lang="en-US" b="1" i="1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9147D4-DA19-76D7-09CF-C5DD39CB5E10}"/>
              </a:ext>
            </a:extLst>
          </p:cNvPr>
          <p:cNvSpPr txBox="1"/>
          <p:nvPr/>
        </p:nvSpPr>
        <p:spPr>
          <a:xfrm>
            <a:off x="14179" y="5001674"/>
            <a:ext cx="2447561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LEAD REPORTING &amp; ANALYTICS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0DE7AFF-B5F8-378B-FEB8-628B711328CA}"/>
              </a:ext>
            </a:extLst>
          </p:cNvPr>
          <p:cNvSpPr/>
          <p:nvPr/>
        </p:nvSpPr>
        <p:spPr>
          <a:xfrm>
            <a:off x="9363596" y="3324522"/>
            <a:ext cx="2713383" cy="11328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4116E5-7744-1303-58BA-C38B9ABABFC2}"/>
              </a:ext>
            </a:extLst>
          </p:cNvPr>
          <p:cNvSpPr txBox="1"/>
          <p:nvPr/>
        </p:nvSpPr>
        <p:spPr>
          <a:xfrm>
            <a:off x="2464765" y="3288064"/>
            <a:ext cx="3408837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Register staff with contracted complimentary event passes 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all badge scan data captured by your team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View badge scan notes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Set up custom badge scan questions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BFED66-37E5-599D-860D-782AC9999DFF}"/>
              </a:ext>
            </a:extLst>
          </p:cNvPr>
          <p:cNvSpPr txBox="1"/>
          <p:nvPr/>
        </p:nvSpPr>
        <p:spPr>
          <a:xfrm>
            <a:off x="9363595" y="3474225"/>
            <a:ext cx="2713383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Key Support Contact 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Exhibitor Ops</a:t>
            </a:r>
          </a:p>
          <a:p>
            <a:pPr lvl="0" algn="ctr">
              <a:defRPr/>
            </a:pPr>
            <a:r>
              <a:rPr lang="en-US" sz="1300" u="sng" dirty="0">
                <a:solidFill>
                  <a:prstClr val="white"/>
                </a:solidFill>
                <a:ea typeface="Open Sans"/>
                <a:cs typeface="Open Sans"/>
              </a:rPr>
              <a:t>[gfsupport@informa.com]</a:t>
            </a:r>
            <a:endParaRPr lang="en-US" sz="1100" u="sng" dirty="0">
              <a:solidFill>
                <a:prstClr val="white"/>
              </a:solidFill>
              <a:latin typeface="Aptos" panose="020B000402020202020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AFB153-12AB-3AD1-F3EA-629E563CB76B}"/>
              </a:ext>
            </a:extLst>
          </p:cNvPr>
          <p:cNvSpPr txBox="1"/>
          <p:nvPr/>
        </p:nvSpPr>
        <p:spPr>
          <a:xfrm>
            <a:off x="6065695" y="3455458"/>
            <a:ext cx="3175578" cy="10926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Who has access? 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Sponsor’s main contact only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Your main contact will receive pre-event access via email to set up your team registration and lead retrieval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D03BD7-D7F4-D446-F08B-F0C992853BC9}"/>
              </a:ext>
            </a:extLst>
          </p:cNvPr>
          <p:cNvSpPr txBox="1"/>
          <p:nvPr/>
        </p:nvSpPr>
        <p:spPr>
          <a:xfrm>
            <a:off x="14179" y="3347580"/>
            <a:ext cx="2447561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REGISTRATION SYSTEM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pic>
        <p:nvPicPr>
          <p:cNvPr id="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B5F21ACE-0863-0014-BFCA-477F0CD401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1" y="5744273"/>
            <a:ext cx="1617698" cy="276926"/>
          </a:xfrm>
          <a:prstGeom prst="rect">
            <a:avLst/>
          </a:prstGeom>
        </p:spPr>
      </p:pic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884F0AE9-2207-A912-BCAA-496757A5BD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026" y="4003628"/>
            <a:ext cx="2095500" cy="64770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16F5A69-618C-5FD2-EFF8-E49BB8BFE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6255433-35F1-C931-FDA3-2CC94DE1A226}"/>
              </a:ext>
            </a:extLst>
          </p:cNvPr>
          <p:cNvSpPr txBox="1">
            <a:spLocks/>
          </p:cNvSpPr>
          <p:nvPr/>
        </p:nvSpPr>
        <p:spPr>
          <a:xfrm>
            <a:off x="1404001" y="6532953"/>
            <a:ext cx="4299093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kern="0"/>
            </a:defPPr>
            <a:lvl1pPr algn="l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rtl="0">
              <a:defRPr/>
            </a:pPr>
            <a:r>
              <a:rPr lang="it-IT" kern="1200">
                <a:solidFill>
                  <a:prstClr val="white"/>
                </a:solidFill>
              </a:rPr>
              <a:t>Sponsor Guide</a:t>
            </a:r>
            <a:endParaRPr lang="en-GB" kern="1200">
              <a:solidFill>
                <a:prstClr val="white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E0AFFE-8A7D-F088-BB15-ACF3BC2587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2" y="2133156"/>
            <a:ext cx="2461740" cy="49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56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71B13-DF78-92A5-19EF-1608DFE31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B5D9E293-B0BB-DD2D-C65E-C94422EA7DF6}"/>
              </a:ext>
            </a:extLst>
          </p:cNvPr>
          <p:cNvSpPr txBox="1">
            <a:spLocks/>
          </p:cNvSpPr>
          <p:nvPr/>
        </p:nvSpPr>
        <p:spPr>
          <a:xfrm>
            <a:off x="1170433" y="2124455"/>
            <a:ext cx="4450080" cy="1476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12000"/>
              </a:lnSpc>
              <a:spcBef>
                <a:spcPct val="0"/>
              </a:spcBef>
              <a:buNone/>
              <a:defRPr sz="25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spc="-30">
                <a:solidFill>
                  <a:srgbClr val="FFFFFF"/>
                </a:solidFill>
              </a:rPr>
              <a:t>ConnectMe</a:t>
            </a:r>
            <a:r>
              <a:rPr lang="en-US" sz="3600" spc="-90">
                <a:solidFill>
                  <a:srgbClr val="FFFFFF"/>
                </a:solidFill>
              </a:rPr>
              <a:t> </a:t>
            </a:r>
            <a:r>
              <a:rPr lang="en-US" sz="3600" spc="-20">
                <a:solidFill>
                  <a:srgbClr val="FFFFFF"/>
                </a:solidFill>
              </a:rPr>
              <a:t>Guide:</a:t>
            </a:r>
            <a:br>
              <a:rPr lang="en-US" sz="3600" spc="-20">
                <a:solidFill>
                  <a:srgbClr val="FFFFFF"/>
                </a:solidFill>
              </a:rPr>
            </a:br>
            <a:r>
              <a:rPr lang="en-US" sz="2800" spc="-20">
                <a:solidFill>
                  <a:srgbClr val="FFFFFF"/>
                </a:solidFill>
              </a:rPr>
              <a:t>How</a:t>
            </a:r>
            <a:r>
              <a:rPr lang="en-US" sz="2800" spc="-125">
                <a:solidFill>
                  <a:srgbClr val="FFFFFF"/>
                </a:solidFill>
              </a:rPr>
              <a:t> </a:t>
            </a:r>
            <a:r>
              <a:rPr lang="en-US" sz="2800">
                <a:solidFill>
                  <a:srgbClr val="FFFFFF"/>
                </a:solidFill>
              </a:rPr>
              <a:t>to</a:t>
            </a:r>
            <a:r>
              <a:rPr lang="en-US" sz="2800" spc="-105">
                <a:solidFill>
                  <a:srgbClr val="FFFFFF"/>
                </a:solidFill>
              </a:rPr>
              <a:t> E</a:t>
            </a:r>
            <a:r>
              <a:rPr lang="en-US" sz="2800">
                <a:solidFill>
                  <a:srgbClr val="FFFFFF"/>
                </a:solidFill>
              </a:rPr>
              <a:t>dit</a:t>
            </a:r>
            <a:r>
              <a:rPr lang="en-US" sz="2800" spc="-125">
                <a:solidFill>
                  <a:srgbClr val="FFFFFF"/>
                </a:solidFill>
              </a:rPr>
              <a:t> </a:t>
            </a:r>
            <a:r>
              <a:rPr lang="en-US" sz="2800" spc="-10">
                <a:solidFill>
                  <a:srgbClr val="FFFFFF"/>
                </a:solidFill>
              </a:rPr>
              <a:t>Virtual</a:t>
            </a:r>
            <a:r>
              <a:rPr lang="en-US" sz="2800" spc="-120">
                <a:solidFill>
                  <a:srgbClr val="FFFFFF"/>
                </a:solidFill>
              </a:rPr>
              <a:t> </a:t>
            </a:r>
            <a:r>
              <a:rPr lang="en-US" sz="2800" spc="-10">
                <a:solidFill>
                  <a:srgbClr val="FFFFFF"/>
                </a:solidFill>
              </a:rPr>
              <a:t>Booths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3094459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  <a:r>
              <a:rPr lang="en-GB"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TEP</a:t>
            </a:r>
            <a:r>
              <a:rPr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1</a:t>
            </a:r>
            <a:r>
              <a:rPr b="1" spc="-1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–</a:t>
            </a:r>
            <a:r>
              <a:rPr b="1" spc="-1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</a:t>
            </a:r>
            <a:endParaRPr b="1" spc="-1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9551" y="1062952"/>
            <a:ext cx="6127390" cy="561500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>
              <a:lnSpc>
                <a:spcPct val="129500"/>
              </a:lnSpc>
              <a:spcBef>
                <a:spcPts val="95"/>
              </a:spcBef>
            </a:pP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Link</a:t>
            </a:r>
            <a:r>
              <a:rPr sz="1400" b="1" spc="-1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sz="1400" b="1" spc="-2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online</a:t>
            </a:r>
            <a:r>
              <a:rPr sz="1400" b="1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platform:</a:t>
            </a:r>
            <a:r>
              <a:rPr sz="1400" b="1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1400" spc="10" dirty="0">
                <a:solidFill>
                  <a:srgbClr val="002244"/>
                </a:solidFill>
                <a:ea typeface="+mn-lt"/>
                <a:cs typeface="+mn-lt"/>
                <a:hlinkClick r:id="rId2"/>
              </a:rPr>
              <a:t>https://globalfinance.connectmeinforma.com/</a:t>
            </a:r>
            <a:endParaRPr lang="en-US" sz="1400" spc="10" dirty="0">
              <a:solidFill>
                <a:srgbClr val="002244"/>
              </a:solidFill>
              <a:ea typeface="+mn-lt"/>
              <a:cs typeface="+mn-lt"/>
            </a:endParaRPr>
          </a:p>
          <a:p>
            <a:pPr marL="12700" marR="5080">
              <a:lnSpc>
                <a:spcPct val="129500"/>
              </a:lnSpc>
              <a:spcBef>
                <a:spcPts val="95"/>
              </a:spcBef>
            </a:pPr>
            <a:endParaRPr lang="en-US" sz="1400" spc="10" dirty="0">
              <a:solidFill>
                <a:srgbClr val="002244"/>
              </a:solidFill>
              <a:ea typeface="+mn-lt"/>
              <a:cs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CD2F17-5638-2F6A-0B9A-D01FD92BB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911" y="1663904"/>
            <a:ext cx="7826892" cy="353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5D41CF-FBB5-1270-7F18-2EA29870D858}"/>
              </a:ext>
            </a:extLst>
          </p:cNvPr>
          <p:cNvSpPr txBox="1"/>
          <p:nvPr/>
        </p:nvSpPr>
        <p:spPr>
          <a:xfrm>
            <a:off x="369551" y="2842403"/>
            <a:ext cx="3805634" cy="19970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Create your Informa account by entering your business email address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366164-10A2-DCCF-B171-52289F73B8A7}"/>
              </a:ext>
            </a:extLst>
          </p:cNvPr>
          <p:cNvSpPr/>
          <p:nvPr/>
        </p:nvSpPr>
        <p:spPr>
          <a:xfrm>
            <a:off x="6305909" y="3493698"/>
            <a:ext cx="2027208" cy="224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02C4F-801B-6823-62D7-D8F6A8BE2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39220A8B-6633-5880-2F40-9727F546F6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7BD9FA-BE4C-06F0-EBE7-49E8212AC3F4}"/>
              </a:ext>
            </a:extLst>
          </p:cNvPr>
          <p:cNvSpPr txBox="1"/>
          <p:nvPr/>
        </p:nvSpPr>
        <p:spPr>
          <a:xfrm>
            <a:off x="369551" y="2842403"/>
            <a:ext cx="2103870" cy="19409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Complete your profile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2C58C5-5AEA-2FD1-0AF3-2962635FCB78}"/>
              </a:ext>
            </a:extLst>
          </p:cNvPr>
          <p:cNvSpPr/>
          <p:nvPr/>
        </p:nvSpPr>
        <p:spPr>
          <a:xfrm>
            <a:off x="6305909" y="3493698"/>
            <a:ext cx="2027208" cy="224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A066F8-36CA-8B26-FAAF-6E68354CA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421" y="1676452"/>
            <a:ext cx="8856363" cy="38587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8020AC6-A9F5-18E5-0B9F-387FCA93FFAE}"/>
              </a:ext>
            </a:extLst>
          </p:cNvPr>
          <p:cNvSpPr/>
          <p:nvPr/>
        </p:nvSpPr>
        <p:spPr>
          <a:xfrm>
            <a:off x="5296619" y="3096883"/>
            <a:ext cx="1440611" cy="22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375081-1273-C298-CC52-46A2AB5987CB}"/>
              </a:ext>
            </a:extLst>
          </p:cNvPr>
          <p:cNvSpPr/>
          <p:nvPr/>
        </p:nvSpPr>
        <p:spPr>
          <a:xfrm>
            <a:off x="5223491" y="2842403"/>
            <a:ext cx="3204517" cy="19409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4432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F93BB-622E-2084-7F8C-8D15D8D7F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869904AE-CC42-9DDC-88A6-4AEE3AA284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ABE594-985D-95B6-768D-27F3C8CCF397}"/>
              </a:ext>
            </a:extLst>
          </p:cNvPr>
          <p:cNvSpPr txBox="1"/>
          <p:nvPr/>
        </p:nvSpPr>
        <p:spPr>
          <a:xfrm>
            <a:off x="217845" y="2829463"/>
            <a:ext cx="2103870" cy="3975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Complete your profile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DFA567-EDBF-1797-3B95-A5DE4EC1047B}"/>
              </a:ext>
            </a:extLst>
          </p:cNvPr>
          <p:cNvSpPr/>
          <p:nvPr/>
        </p:nvSpPr>
        <p:spPr>
          <a:xfrm>
            <a:off x="5296619" y="3096883"/>
            <a:ext cx="1440611" cy="22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869CF-A0F6-1E0E-F080-05D423214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17" y="1573743"/>
            <a:ext cx="6048687" cy="26322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A86685-B0C8-DE8F-57F0-7F30D600B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76" y="1408262"/>
            <a:ext cx="4260077" cy="40414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A237AE2-F405-EF77-BAE4-392E44C9454C}"/>
              </a:ext>
            </a:extLst>
          </p:cNvPr>
          <p:cNvSpPr/>
          <p:nvPr/>
        </p:nvSpPr>
        <p:spPr>
          <a:xfrm>
            <a:off x="217845" y="3429000"/>
            <a:ext cx="894963" cy="397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DBFE761-E436-7241-767E-5827B0EE815F}"/>
              </a:ext>
            </a:extLst>
          </p:cNvPr>
          <p:cNvCxnSpPr/>
          <p:nvPr/>
        </p:nvCxnSpPr>
        <p:spPr>
          <a:xfrm flipV="1">
            <a:off x="1949570" y="2984740"/>
            <a:ext cx="5210355" cy="6211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C37E332-73AF-44DC-3826-1427E1874514}"/>
              </a:ext>
            </a:extLst>
          </p:cNvPr>
          <p:cNvSpPr/>
          <p:nvPr/>
        </p:nvSpPr>
        <p:spPr>
          <a:xfrm>
            <a:off x="7674726" y="2829462"/>
            <a:ext cx="2297410" cy="397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9626F8-7CA7-5168-D741-6C24A0E672CC}"/>
              </a:ext>
            </a:extLst>
          </p:cNvPr>
          <p:cNvSpPr txBox="1"/>
          <p:nvPr/>
        </p:nvSpPr>
        <p:spPr>
          <a:xfrm>
            <a:off x="7419369" y="4713760"/>
            <a:ext cx="2932981" cy="69873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400" i="1" dirty="0">
                <a:solidFill>
                  <a:schemeClr val="tx2"/>
                </a:solidFill>
              </a:rPr>
              <a:t>If you encounter any issues, Click “</a:t>
            </a:r>
            <a:r>
              <a:rPr lang="en-US" sz="1400" i="1" dirty="0">
                <a:solidFill>
                  <a:srgbClr val="28B4FF"/>
                </a:solidFill>
              </a:rPr>
              <a:t>Contact support”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3B07B4-8275-2A82-F3AB-E7692C044810}"/>
              </a:ext>
            </a:extLst>
          </p:cNvPr>
          <p:cNvSpPr/>
          <p:nvPr/>
        </p:nvSpPr>
        <p:spPr>
          <a:xfrm>
            <a:off x="8438377" y="3517708"/>
            <a:ext cx="894963" cy="2171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73330AD-977E-E017-EA71-C498A25430FD}"/>
              </a:ext>
            </a:extLst>
          </p:cNvPr>
          <p:cNvCxnSpPr>
            <a:cxnSpLocks/>
          </p:cNvCxnSpPr>
          <p:nvPr/>
        </p:nvCxnSpPr>
        <p:spPr>
          <a:xfrm flipV="1">
            <a:off x="8438377" y="3850694"/>
            <a:ext cx="385054" cy="7816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388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0143-6288-37C5-9FB0-BEAF9BF2E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BB8FDF6C-2A28-4D9D-F143-58905AE6E3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EE45AD-C7B5-47B3-15FD-5E40F3B63DEF}"/>
              </a:ext>
            </a:extLst>
          </p:cNvPr>
          <p:cNvSpPr/>
          <p:nvPr/>
        </p:nvSpPr>
        <p:spPr>
          <a:xfrm>
            <a:off x="5296619" y="3096883"/>
            <a:ext cx="1440611" cy="22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A9B57-3F6D-B848-1FD0-7BAE9DEAB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2" y="1537487"/>
            <a:ext cx="7885755" cy="35673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452A5F-237C-9C57-E26F-6847DFD39613}"/>
              </a:ext>
            </a:extLst>
          </p:cNvPr>
          <p:cNvSpPr txBox="1"/>
          <p:nvPr/>
        </p:nvSpPr>
        <p:spPr>
          <a:xfrm>
            <a:off x="454464" y="4192438"/>
            <a:ext cx="2114857" cy="3975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400" dirty="0">
                <a:solidFill>
                  <a:schemeClr val="tx2"/>
                </a:solidFill>
              </a:rPr>
              <a:t>SuperReturn Europe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E6DBDF-5CAB-B23B-4C03-0139DCEF2087}"/>
              </a:ext>
            </a:extLst>
          </p:cNvPr>
          <p:cNvCxnSpPr/>
          <p:nvPr/>
        </p:nvCxnSpPr>
        <p:spPr>
          <a:xfrm>
            <a:off x="2199736" y="4330459"/>
            <a:ext cx="4537493" cy="607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9E3D36-F4EA-60C9-62C7-6C9E8DA89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425" y="3181933"/>
            <a:ext cx="1579546" cy="157954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BB8203-DBA2-85D8-2445-C533E95BE230}"/>
              </a:ext>
            </a:extLst>
          </p:cNvPr>
          <p:cNvSpPr/>
          <p:nvPr/>
        </p:nvSpPr>
        <p:spPr>
          <a:xfrm>
            <a:off x="6866625" y="4330459"/>
            <a:ext cx="828137" cy="35368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19767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B179C28-338D-1718-E49C-08E92E249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90" y="1913501"/>
            <a:ext cx="7393151" cy="3863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bject 7"/>
          <p:cNvSpPr txBox="1"/>
          <p:nvPr/>
        </p:nvSpPr>
        <p:spPr>
          <a:xfrm>
            <a:off x="378690" y="1257740"/>
            <a:ext cx="11010692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5"/>
              </a:spcBef>
              <a:defRPr/>
            </a:pPr>
            <a:r>
              <a:rPr lang="en-US" sz="1400" spc="-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Some events may require you to answer filter questions upon entry. If your event has this setup, it will look something like this.</a:t>
            </a:r>
            <a:endParaRPr kumimoji="0"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7439E09C-D336-003C-F063-3887914CAF69}"/>
              </a:ext>
            </a:extLst>
          </p:cNvPr>
          <p:cNvSpPr/>
          <p:nvPr/>
        </p:nvSpPr>
        <p:spPr>
          <a:xfrm>
            <a:off x="4073870" y="4487514"/>
            <a:ext cx="937249" cy="354766"/>
          </a:xfrm>
          <a:custGeom>
            <a:avLst/>
            <a:gdLst/>
            <a:ahLst/>
            <a:cxnLst/>
            <a:rect l="l" t="t" r="r" b="b"/>
            <a:pathLst>
              <a:path w="1772920" h="274319">
                <a:moveTo>
                  <a:pt x="0" y="274320"/>
                </a:moveTo>
                <a:lnTo>
                  <a:pt x="1772412" y="274320"/>
                </a:lnTo>
                <a:lnTo>
                  <a:pt x="1772412" y="0"/>
                </a:lnTo>
                <a:lnTo>
                  <a:pt x="0" y="0"/>
                </a:lnTo>
                <a:lnTo>
                  <a:pt x="0" y="274320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4816D2-7972-D95E-670C-AD1C6C9FC403}"/>
              </a:ext>
            </a:extLst>
          </p:cNvPr>
          <p:cNvSpPr txBox="1"/>
          <p:nvPr/>
        </p:nvSpPr>
        <p:spPr>
          <a:xfrm>
            <a:off x="7908338" y="2459141"/>
            <a:ext cx="401942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Make your selection from the options available and “save”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endParaRPr lang="en-GB"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will be able to update these options later by selecting "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Edit profile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 on the homepage and clicking on "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Filters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". 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B7DBFDF0-6C25-8877-1A81-834246B717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702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FD9C1E-C6EE-E2B2-ED50-7DEC0C8C2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094" y="2393332"/>
            <a:ext cx="8560240" cy="3391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5747" y="428709"/>
            <a:ext cx="9660221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n-GB" b="1" spc="-15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en-GB" b="1" spc="-15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– FIND THE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BOOTH REQUIRING EDITS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7873" y="1268934"/>
            <a:ext cx="12096253" cy="67197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>
              <a:spcBef>
                <a:spcPts val="100"/>
              </a:spcBef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Click on the “Expo” tab. </a:t>
            </a:r>
            <a:endParaRPr lang="en-GB" sz="1400" b="1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>
              <a:spcBef>
                <a:spcPts val="100"/>
              </a:spcBef>
            </a:pPr>
            <a:br>
              <a:rPr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</a:b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Please note that your event may have renamed this tab. Common alternatives include </a:t>
            </a:r>
            <a:r>
              <a:rPr kumimoji="0" lang="en-GB" sz="1400" b="0" i="1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Exhibit Hall, Sponsor List, Sponsor Booths, or Virtual Showcase</a:t>
            </a:r>
            <a:r>
              <a:rPr kumimoji="0" lang="en-GB" sz="1200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endParaRPr kumimoji="0" sz="1200" b="0" i="1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747" y="3911052"/>
            <a:ext cx="2515322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Search</a:t>
            </a:r>
            <a:r>
              <a:rPr kumimoji="0" sz="1400" b="1" i="0" u="none" strike="noStrike" kern="0" cap="none" spc="-1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for</a:t>
            </a:r>
            <a:r>
              <a:rPr kumimoji="0" sz="1400" b="1" i="0" u="none" strike="noStrike" kern="0" cap="none" spc="-1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your</a:t>
            </a:r>
            <a:r>
              <a:rPr kumimoji="0" sz="1400" b="1" i="0" u="none" strike="noStrike" kern="0" cap="none" spc="-1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1" i="0" u="none" strike="noStrike" kern="0" cap="none" spc="-1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company name</a:t>
            </a:r>
            <a:endParaRPr lang="en-US" sz="1400" b="1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CC4218-8200-A844-EB7F-B17CF87F0CE7}"/>
              </a:ext>
            </a:extLst>
          </p:cNvPr>
          <p:cNvSpPr/>
          <p:nvPr/>
        </p:nvSpPr>
        <p:spPr>
          <a:xfrm>
            <a:off x="5510784" y="2734567"/>
            <a:ext cx="585216" cy="393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6356F4-6735-9BE0-7333-11CDF6148203}"/>
              </a:ext>
            </a:extLst>
          </p:cNvPr>
          <p:cNvSpPr/>
          <p:nvPr/>
        </p:nvSpPr>
        <p:spPr>
          <a:xfrm>
            <a:off x="2894284" y="3818166"/>
            <a:ext cx="2083504" cy="5414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47BA29-781D-22DB-3F9F-5DF8EADD8690}"/>
              </a:ext>
            </a:extLst>
          </p:cNvPr>
          <p:cNvSpPr/>
          <p:nvPr/>
        </p:nvSpPr>
        <p:spPr>
          <a:xfrm>
            <a:off x="6465248" y="3448764"/>
            <a:ext cx="1600450" cy="1815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07C91DC-27F6-9241-02DC-74794AF22546}"/>
              </a:ext>
            </a:extLst>
          </p:cNvPr>
          <p:cNvCxnSpPr>
            <a:cxnSpLocks/>
          </p:cNvCxnSpPr>
          <p:nvPr/>
        </p:nvCxnSpPr>
        <p:spPr>
          <a:xfrm flipV="1">
            <a:off x="1889760" y="5036072"/>
            <a:ext cx="5451319" cy="2282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6997147-3D11-5298-7A31-8C301E6A9B54}"/>
              </a:ext>
            </a:extLst>
          </p:cNvPr>
          <p:cNvSpPr txBox="1"/>
          <p:nvPr/>
        </p:nvSpPr>
        <p:spPr>
          <a:xfrm>
            <a:off x="11729" y="4888596"/>
            <a:ext cx="231357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 on the preview tile to access your booth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nforma Group PPT Theme">
  <a:themeElements>
    <a:clrScheme name="InformaGroup colour theme">
      <a:dk1>
        <a:sysClr val="windowText" lastClr="000000"/>
      </a:dk1>
      <a:lt1>
        <a:sysClr val="window" lastClr="FFFFFF"/>
      </a:lt1>
      <a:dk2>
        <a:srgbClr val="002244"/>
      </a:dk2>
      <a:lt2>
        <a:srgbClr val="E8E8E8"/>
      </a:lt2>
      <a:accent1>
        <a:srgbClr val="002244"/>
      </a:accent1>
      <a:accent2>
        <a:srgbClr val="28B4FF"/>
      </a:accent2>
      <a:accent3>
        <a:srgbClr val="003CB2"/>
      </a:accent3>
      <a:accent4>
        <a:srgbClr val="33D7C8"/>
      </a:accent4>
      <a:accent5>
        <a:srgbClr val="9423FC"/>
      </a:accent5>
      <a:accent6>
        <a:srgbClr val="FF547C"/>
      </a:accent6>
      <a:hlink>
        <a:srgbClr val="003CB2"/>
      </a:hlink>
      <a:folHlink>
        <a:srgbClr val="003CB2"/>
      </a:folHlink>
    </a:clrScheme>
    <a:fontScheme name="InformaGroup font theme">
      <a:majorFont>
        <a:latin typeface="Aleo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F4FF"/>
        </a:solidFill>
        <a:ln>
          <a:noFill/>
        </a:ln>
      </a:spPr>
      <a:bodyPr rtlCol="0" anchor="ctr"/>
      <a:lstStyle>
        <a:defPPr algn="ctr">
          <a:defRPr sz="1600"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Indigo">
      <a:srgbClr val="002244"/>
    </a:custClr>
    <a:custClr name="Ultramarine">
      <a:srgbClr val="003CB2"/>
    </a:custClr>
    <a:custClr name="Sky">
      <a:srgbClr val="28B4FF"/>
    </a:custClr>
    <a:custClr name="Artic">
      <a:srgbClr val="AAE6FF"/>
    </a:custClr>
    <a:custClr name="Coral">
      <a:srgbClr val="FF547C"/>
    </a:custClr>
    <a:custClr name="Mint">
      <a:srgbClr val="33D7C8"/>
    </a:custClr>
    <a:custClr name="Lavender">
      <a:srgbClr val="9423FC"/>
    </a:custClr>
    <a:custClr name="Carbon">
      <a:srgbClr val="283857"/>
    </a:custClr>
    <a:custClr name="Slate">
      <a:srgbClr val="3C4E69"/>
    </a:custClr>
    <a:custClr>
      <a:srgbClr val="FFFFFF"/>
    </a:custClr>
    <a:custClr name="Cloud">
      <a:srgbClr val="E9E9EC"/>
    </a:custClr>
    <a:custClr name="Indigo neutral">
      <a:srgbClr val="E3F4FF"/>
    </a:custClr>
    <a:custClr name="Coral neutral">
      <a:srgbClr val="FFEBF0"/>
    </a:custClr>
    <a:custClr name="Mint neutral">
      <a:srgbClr val="EBFCF7"/>
    </a:custClr>
    <a:custClr name="Lavender neutral">
      <a:srgbClr val="F0F0FC"/>
    </a:custClr>
  </a:custClrLst>
  <a:extLst>
    <a:ext uri="{05A4C25C-085E-4340-85A3-A5531E510DB2}">
      <thm15:themeFamily xmlns:thm15="http://schemas.microsoft.com/office/thememl/2012/main" name="Presentation1" id="{B3E43534-1CDD-8A47-98C8-B3DBFB0E83A8}" vid="{C3ACA513-D262-CD4D-B3CE-D321F30692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Indigo">
      <a:srgbClr val="002244"/>
    </a:custClr>
    <a:custClr name="Ultramarine">
      <a:srgbClr val="003CB2"/>
    </a:custClr>
    <a:custClr name="Sky">
      <a:srgbClr val="28B4FF"/>
    </a:custClr>
    <a:custClr name="Artic">
      <a:srgbClr val="AAE6FF"/>
    </a:custClr>
    <a:custClr name="Coral">
      <a:srgbClr val="FF547C"/>
    </a:custClr>
    <a:custClr name="Mint">
      <a:srgbClr val="33D7C8"/>
    </a:custClr>
    <a:custClr name="Lavender">
      <a:srgbClr val="9423FC"/>
    </a:custClr>
    <a:custClr name="Carbon">
      <a:srgbClr val="283857"/>
    </a:custClr>
    <a:custClr name="Slate">
      <a:srgbClr val="3C4E69"/>
    </a:custClr>
    <a:custClr>
      <a:srgbClr val="FFFFFF"/>
    </a:custClr>
    <a:custClr name="Cloud">
      <a:srgbClr val="E9E9EC"/>
    </a:custClr>
    <a:custClr name="Indigo neutral">
      <a:srgbClr val="E3F4FF"/>
    </a:custClr>
    <a:custClr name="Coral neutral">
      <a:srgbClr val="FFEBF0"/>
    </a:custClr>
    <a:custClr name="Mint neutral">
      <a:srgbClr val="EBFCF7"/>
    </a:custClr>
    <a:custClr name="Lavender neutral">
      <a:srgbClr val="F0F0FC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228bd767-6c15-4feb-a534-e56c89b2b56f" xsi:nil="true"/>
    <lcf76f155ced4ddcb4097134ff3c332f xmlns="228bd767-6c15-4feb-a534-e56c89b2b56f">
      <Terms xmlns="http://schemas.microsoft.com/office/infopath/2007/PartnerControls"/>
    </lcf76f155ced4ddcb4097134ff3c332f>
    <TaxCatchAll xmlns="7b45531f-0dec-4612-8c99-9e7983d2c17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A67AE3A05DC4AB31DB516711B0BA9" ma:contentTypeVersion="19" ma:contentTypeDescription="Create a new document." ma:contentTypeScope="" ma:versionID="3dcd958506beb6e5ba489c516c3a8235">
  <xsd:schema xmlns:xsd="http://www.w3.org/2001/XMLSchema" xmlns:xs="http://www.w3.org/2001/XMLSchema" xmlns:p="http://schemas.microsoft.com/office/2006/metadata/properties" xmlns:ns2="228bd767-6c15-4feb-a534-e56c89b2b56f" xmlns:ns3="7b45531f-0dec-4612-8c99-9e7983d2c17e" targetNamespace="http://schemas.microsoft.com/office/2006/metadata/properties" ma:root="true" ma:fieldsID="2ad67a1986822a16150dc53733a1380f" ns2:_="" ns3:_="">
    <xsd:import namespace="228bd767-6c15-4feb-a534-e56c89b2b56f"/>
    <xsd:import namespace="7b45531f-0dec-4612-8c99-9e7983d2c1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bd767-6c15-4feb-a534-e56c89b2b5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6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45531f-0dec-4612-8c99-9e7983d2c17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342e35c-57ba-40f7-be1b-0e93f9cf03f4}" ma:internalName="TaxCatchAll" ma:showField="CatchAllData" ma:web="7b45531f-0dec-4612-8c99-9e7983d2c1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FC33C9-7CBB-4FE2-9B20-423F22747ED9}">
  <ds:schemaRefs>
    <ds:schemaRef ds:uri="228bd767-6c15-4feb-a534-e56c89b2b56f"/>
    <ds:schemaRef ds:uri="7b45531f-0dec-4612-8c99-9e7983d2c17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CD40E82-1AE8-4782-BAA0-DC021E1A0785}">
  <ds:schemaRefs>
    <ds:schemaRef ds:uri="228bd767-6c15-4feb-a534-e56c89b2b56f"/>
    <ds:schemaRef ds:uri="7b45531f-0dec-4612-8c99-9e7983d2c1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27870A3-5F51-4305-BB94-0F3BBD4AB7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informagroup_powerpoint_template_20250403152256083_20260206161143438 (1)</Template>
  <TotalTime>131</TotalTime>
  <Words>1585</Words>
  <Application>Microsoft Office PowerPoint</Application>
  <PresentationFormat>Widescreen</PresentationFormat>
  <Paragraphs>172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Aleo</vt:lpstr>
      <vt:lpstr>Aleo (Headings)</vt:lpstr>
      <vt:lpstr>Aleo Light</vt:lpstr>
      <vt:lpstr>Aptos</vt:lpstr>
      <vt:lpstr>Arial</vt:lpstr>
      <vt:lpstr>Calibri</vt:lpstr>
      <vt:lpstr>Open Sans</vt:lpstr>
      <vt:lpstr>Open Sans Light</vt:lpstr>
      <vt:lpstr>Roboto</vt:lpstr>
      <vt:lpstr>Informa Group PPT Theme</vt:lpstr>
      <vt:lpstr>Sponsor Guide</vt:lpstr>
      <vt:lpstr>Table Of Contents</vt:lpstr>
      <vt:lpstr>PowerPoint Presentation</vt:lpstr>
      <vt:lpstr>STEP 1 – LOGIN TO PLATFORM</vt:lpstr>
      <vt:lpstr>LOGIN TO PLATFORM cont…</vt:lpstr>
      <vt:lpstr>LOGIN TO PLATFORM cont…</vt:lpstr>
      <vt:lpstr>LOGIN TO PLATFORM cont…</vt:lpstr>
      <vt:lpstr>LOGIN TO PLATFORM cont…</vt:lpstr>
      <vt:lpstr>STEP 2 – FIND THE BOOTH REQUIRING EDITS</vt:lpstr>
      <vt:lpstr>FIND THE BOOTH REQUIRING EDITS cont…</vt:lpstr>
      <vt:lpstr>STEP 3 – BUILD BOOTH</vt:lpstr>
      <vt:lpstr>BUILD BOOTH cont..</vt:lpstr>
      <vt:lpstr>STEP 5 – ADD NEW VIDEOS</vt:lpstr>
      <vt:lpstr>ADD NEW VIDEOS cont…</vt:lpstr>
      <vt:lpstr>PowerPoint Presentation</vt:lpstr>
      <vt:lpstr>STEP 4 - ADD DOWNLOADABLE DOCUMENTS</vt:lpstr>
      <vt:lpstr>ADD DOWNLOADABLE DOCUMENTS cont…</vt:lpstr>
      <vt:lpstr>STEP 5 – STAFF </vt:lpstr>
      <vt:lpstr>PowerPoint Presentation</vt:lpstr>
      <vt:lpstr>PowerPoint Presentation</vt:lpstr>
      <vt:lpstr>Lead Retrieval </vt:lpstr>
      <vt:lpstr>LEAD RETRIEVAL – HOW TO SETUP, SCAN &amp; COLLECT LEADS ONSITE </vt:lpstr>
      <vt:lpstr>LEAD RETRIEVAL </vt:lpstr>
      <vt:lpstr>LEAD RETRIEVAL cont… </vt:lpstr>
      <vt:lpstr>PowerPoint Presentation</vt:lpstr>
      <vt:lpstr>PowerPoint Presentation</vt:lpstr>
    </vt:vector>
  </TitlesOfParts>
  <Company>Informa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Reilly, Grace</dc:creator>
  <cp:lastModifiedBy>Robbins, Samantha</cp:lastModifiedBy>
  <cp:revision>41</cp:revision>
  <dcterms:created xsi:type="dcterms:W3CDTF">2026-03-18T17:22:37Z</dcterms:created>
  <dcterms:modified xsi:type="dcterms:W3CDTF">2026-07-29T17:26:28Z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0x0101003DDA67AE3A05DC4AB31DB516711B0BA9</vt:lpwstr>
  </property>
  <property fmtid="{D5CDD505-2E9C-101B-9397-08002B2CF9AE}" pid="3" name="MediaServiceImageTags">
    <vt:lpwstr/>
  </property>
  <property fmtid="{D5CDD505-2E9C-101B-9397-08002B2CF9AE}" pid="4" name="MSIP_Label_e1b4a6d7-967f-4d55-9d13-d94940dabb24_Enabled">
    <vt:lpwstr>true</vt:lpwstr>
  </property>
  <property fmtid="{D5CDD505-2E9C-101B-9397-08002B2CF9AE}" pid="5" name="MSIP_Label_e1b4a6d7-967f-4d55-9d13-d94940dabb24_SetDate">
    <vt:lpwstr>2026-03-26T15:28:28Z</vt:lpwstr>
  </property>
  <property fmtid="{D5CDD505-2E9C-101B-9397-08002B2CF9AE}" pid="6" name="MSIP_Label_e1b4a6d7-967f-4d55-9d13-d94940dabb24_Method">
    <vt:lpwstr>Privileged</vt:lpwstr>
  </property>
  <property fmtid="{D5CDD505-2E9C-101B-9397-08002B2CF9AE}" pid="7" name="MSIP_Label_e1b4a6d7-967f-4d55-9d13-d94940dabb24_Name">
    <vt:lpwstr>e1b4a6d7-967f-4d55-9d13-d94940dabb24</vt:lpwstr>
  </property>
  <property fmtid="{D5CDD505-2E9C-101B-9397-08002B2CF9AE}" pid="8" name="MSIP_Label_e1b4a6d7-967f-4d55-9d13-d94940dabb24_SiteId">
    <vt:lpwstr>2567d566-604c-408a-8a60-55d0dc9d9d6b</vt:lpwstr>
  </property>
  <property fmtid="{D5CDD505-2E9C-101B-9397-08002B2CF9AE}" pid="9" name="MSIP_Label_e1b4a6d7-967f-4d55-9d13-d94940dabb24_ActionId">
    <vt:lpwstr>db6caa9f-7ab8-4713-9300-7fc6be1c44df</vt:lpwstr>
  </property>
  <property fmtid="{D5CDD505-2E9C-101B-9397-08002B2CF9AE}" pid="10" name="MSIP_Label_e1b4a6d7-967f-4d55-9d13-d94940dabb24_ContentBits">
    <vt:lpwstr>0</vt:lpwstr>
  </property>
  <property fmtid="{D5CDD505-2E9C-101B-9397-08002B2CF9AE}" pid="11" name="MSIP_Label_e1b4a6d7-967f-4d55-9d13-d94940dabb24_Tag">
    <vt:lpwstr>10, 0, 1, 1</vt:lpwstr>
  </property>
</Properties>
</file>