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media/image7.jpg" ContentType="image/jpeg"/>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94" r:id="rId6"/>
    <p:sldMasterId id="2147483712" r:id="rId7"/>
    <p:sldMasterId id="2147483740" r:id="rId8"/>
    <p:sldMasterId id="2147483746" r:id="rId9"/>
  </p:sldMasterIdLst>
  <p:notesMasterIdLst>
    <p:notesMasterId r:id="rId41"/>
  </p:notesMasterIdLst>
  <p:sldIdLst>
    <p:sldId id="333" r:id="rId10"/>
    <p:sldId id="324" r:id="rId11"/>
    <p:sldId id="334" r:id="rId12"/>
    <p:sldId id="257" r:id="rId13"/>
    <p:sldId id="328" r:id="rId14"/>
    <p:sldId id="325" r:id="rId15"/>
    <p:sldId id="326" r:id="rId16"/>
    <p:sldId id="327" r:id="rId17"/>
    <p:sldId id="258" r:id="rId18"/>
    <p:sldId id="259" r:id="rId19"/>
    <p:sldId id="260" r:id="rId20"/>
    <p:sldId id="261" r:id="rId21"/>
    <p:sldId id="262" r:id="rId22"/>
    <p:sldId id="263" r:id="rId23"/>
    <p:sldId id="301" r:id="rId24"/>
    <p:sldId id="267" r:id="rId25"/>
    <p:sldId id="268" r:id="rId26"/>
    <p:sldId id="270" r:id="rId27"/>
    <p:sldId id="256" r:id="rId28"/>
    <p:sldId id="293" r:id="rId29"/>
    <p:sldId id="335" r:id="rId30"/>
    <p:sldId id="338" r:id="rId31"/>
    <p:sldId id="320" r:id="rId32"/>
    <p:sldId id="321" r:id="rId33"/>
    <p:sldId id="322" r:id="rId34"/>
    <p:sldId id="339" r:id="rId35"/>
    <p:sldId id="303" r:id="rId36"/>
    <p:sldId id="305" r:id="rId37"/>
    <p:sldId id="323" r:id="rId38"/>
    <p:sldId id="337" r:id="rId39"/>
    <p:sldId id="336" r:id="rId40"/>
  </p:sldIdLst>
  <p:sldSz cx="12192000" cy="6858000"/>
  <p:notesSz cx="12192000" cy="6858000"/>
  <p:custDataLst>
    <p:tags r:id="rId42"/>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21D51-D8D3-45D0-A9CA-5728D468632F}" name="Gulden, Jamie" initials="GJ" userId="S::Jamie.Gulden@informa.com::3d0a7f1b-8dff-4ac0-9abe-554f2dad8d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2D8"/>
    <a:srgbClr val="DC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4660"/>
  </p:normalViewPr>
  <p:slideViewPr>
    <p:cSldViewPr snapToGrid="0">
      <p:cViewPr varScale="1">
        <p:scale>
          <a:sx n="78" d="100"/>
          <a:sy n="78" d="100"/>
        </p:scale>
        <p:origin x="1200" y="6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4B2F5C-51A0-4818-8ED1-DA2C16095237}" type="datetimeFigureOut">
              <a:rPr lang="en-US" smtClean="0"/>
              <a:t>3/30/2026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7CD646E-DEE9-4EFD-A5B9-F129CED26A97}" type="slidenum">
              <a:rPr lang="en-US" smtClean="0"/>
              <a:t>‹#›</a:t>
            </a:fld>
            <a:endParaRPr lang="en-US"/>
          </a:p>
        </p:txBody>
      </p:sp>
    </p:spTree>
    <p:extLst>
      <p:ext uri="{BB962C8B-B14F-4D97-AF65-F5344CB8AC3E}">
        <p14:creationId xmlns:p14="http://schemas.microsoft.com/office/powerpoint/2010/main" val="56370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CD646E-DEE9-4EFD-A5B9-F129CED26A97}" type="slidenum">
              <a:rPr lang="en-US" smtClean="0"/>
              <a:t>10</a:t>
            </a:fld>
            <a:endParaRPr lang="en-US"/>
          </a:p>
        </p:txBody>
      </p:sp>
    </p:spTree>
    <p:extLst>
      <p:ext uri="{BB962C8B-B14F-4D97-AF65-F5344CB8AC3E}">
        <p14:creationId xmlns:p14="http://schemas.microsoft.com/office/powerpoint/2010/main" val="92181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CD646E-DEE9-4EFD-A5B9-F129CED26A97}" type="slidenum">
              <a:rPr lang="en-US" smtClean="0"/>
              <a:t>13</a:t>
            </a:fld>
            <a:endParaRPr lang="en-US"/>
          </a:p>
        </p:txBody>
      </p:sp>
    </p:spTree>
    <p:extLst>
      <p:ext uri="{BB962C8B-B14F-4D97-AF65-F5344CB8AC3E}">
        <p14:creationId xmlns:p14="http://schemas.microsoft.com/office/powerpoint/2010/main" val="203969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D785B-F857-4BE0-B2BE-76DC145C2D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320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Indi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865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63739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543697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8146110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67656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66741283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5676915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36788002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4833668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88435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781482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32109692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48265330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70637436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325973817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56175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4211637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Indi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44225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300285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2213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Indi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91135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Indi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1255002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Citru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5023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984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633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22433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7516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637015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5838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3056732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515488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98045"/>
            <a:ext cx="2370760"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65475"/>
            <a:ext cx="2698456" cy="393629"/>
          </a:xfrm>
        </p:spPr>
        <p:txBody>
          <a:bodyPr>
            <a:noAutofit/>
          </a:bodyPr>
          <a:lstStyle>
            <a:lvl1pPr marL="0" indent="0">
              <a:buNone/>
              <a:defRPr sz="20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001821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419512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1370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51265879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136830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85014510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330556730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55782758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84683" y="19415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84683" y="4087813"/>
            <a:ext cx="2468668" cy="20478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Tree>
    <p:extLst>
      <p:ext uri="{BB962C8B-B14F-4D97-AF65-F5344CB8AC3E}">
        <p14:creationId xmlns:p14="http://schemas.microsoft.com/office/powerpoint/2010/main" val="280717235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r>
              <a:rPr lang="en-US"/>
              <a:t>Click icon to add picture</a:t>
            </a:r>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526901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Tree>
    <p:extLst>
      <p:ext uri="{BB962C8B-B14F-4D97-AF65-F5344CB8AC3E}">
        <p14:creationId xmlns:p14="http://schemas.microsoft.com/office/powerpoint/2010/main" val="19325158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590410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38013234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r>
              <a:rPr lang="en-US"/>
              <a:t>Click icon to add chart</a:t>
            </a:r>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964124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9006589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r>
              <a:rPr lang="en-GB"/>
              <a:t>09/04/2019</a:t>
            </a:r>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07268262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9077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206450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5341787-75FE-4489-823C-CB7D21F530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6182" y="808410"/>
            <a:ext cx="5300185" cy="5300185"/>
          </a:xfrm>
          <a:prstGeom prst="rect">
            <a:avLst/>
          </a:prstGeom>
        </p:spPr>
      </p:pic>
      <p:pic>
        <p:nvPicPr>
          <p:cNvPr id="8" name="Picture 7">
            <a:extLst>
              <a:ext uri="{FF2B5EF4-FFF2-40B4-BE49-F238E27FC236}">
                <a16:creationId xmlns:a16="http://schemas.microsoft.com/office/drawing/2014/main" id="{BF73C3BF-B7E2-4BE6-9261-03396C684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884573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1756766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318955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1067813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r>
              <a:rPr lang="en-GB"/>
              <a:t>09/04/2019</a:t>
            </a:r>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Presentation title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325916B0-B423-40A3-A968-EF86E78978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Tree>
    <p:extLst>
      <p:ext uri="{BB962C8B-B14F-4D97-AF65-F5344CB8AC3E}">
        <p14:creationId xmlns:p14="http://schemas.microsoft.com/office/powerpoint/2010/main" val="2818556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r>
              <a:rPr lang="en-GB"/>
              <a:t>09/04/2019</a:t>
            </a:r>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Presentation title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789651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9EEBC1E-C196-9827-9466-DA22CA3125B5}"/>
              </a:ext>
            </a:extLst>
          </p:cNvPr>
          <p:cNvSpPr>
            <a:spLocks noGrp="1"/>
          </p:cNvSpPr>
          <p:nvPr>
            <p:ph type="body" sz="quarter" idx="10"/>
          </p:nvPr>
        </p:nvSpPr>
        <p:spPr>
          <a:xfrm>
            <a:off x="1836738" y="1655764"/>
            <a:ext cx="3959225" cy="909612"/>
          </a:xfrm>
        </p:spPr>
        <p:txBody>
          <a:bodyPr anchor="b" anchorCtr="0"/>
          <a:lstStyle>
            <a:lvl1pPr>
              <a:lnSpc>
                <a:spcPct val="100000"/>
              </a:lnSpc>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p:txBody>
      </p:sp>
      <p:sp>
        <p:nvSpPr>
          <p:cNvPr id="2" name="Title 1">
            <a:extLst>
              <a:ext uri="{FF2B5EF4-FFF2-40B4-BE49-F238E27FC236}">
                <a16:creationId xmlns:a16="http://schemas.microsoft.com/office/drawing/2014/main" id="{51DE54F4-3159-DBD5-484B-088FD22686E3}"/>
              </a:ext>
            </a:extLst>
          </p:cNvPr>
          <p:cNvSpPr>
            <a:spLocks noGrp="1"/>
          </p:cNvSpPr>
          <p:nvPr>
            <p:ph type="ctrTitle"/>
          </p:nvPr>
        </p:nvSpPr>
        <p:spPr>
          <a:xfrm>
            <a:off x="1836000" y="2880000"/>
            <a:ext cx="3960000" cy="438294"/>
          </a:xfrm>
        </p:spPr>
        <p:txBody>
          <a:bodyPr anchor="t" anchorCtr="0"/>
          <a:lstStyle>
            <a:lvl1pPr algn="l">
              <a:defRPr sz="2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89D546D-97E8-D35A-61B9-FF13C9905886}"/>
              </a:ext>
            </a:extLst>
          </p:cNvPr>
          <p:cNvSpPr>
            <a:spLocks noGrp="1"/>
          </p:cNvSpPr>
          <p:nvPr>
            <p:ph type="subTitle" idx="1"/>
          </p:nvPr>
        </p:nvSpPr>
        <p:spPr>
          <a:xfrm>
            <a:off x="1836000" y="3318294"/>
            <a:ext cx="3960000" cy="1939506"/>
          </a:xfrm>
        </p:spPr>
        <p:txBody>
          <a:bodyPr/>
          <a:lstStyle>
            <a:lvl1pPr marL="0" indent="0" algn="l">
              <a:lnSpc>
                <a:spcPct val="112000"/>
              </a:lnSpc>
              <a:buNone/>
              <a:defRPr sz="2500">
                <a:solidFill>
                  <a:schemeClr val="bg1"/>
                </a:solidFill>
                <a:latin typeface="Aleo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Date Placeholder 10">
            <a:extLst>
              <a:ext uri="{FF2B5EF4-FFF2-40B4-BE49-F238E27FC236}">
                <a16:creationId xmlns:a16="http://schemas.microsoft.com/office/drawing/2014/main" id="{C79E180D-9448-1F65-C08A-9796CE7634A0}"/>
              </a:ext>
            </a:extLst>
          </p:cNvPr>
          <p:cNvSpPr>
            <a:spLocks noGrp="1"/>
          </p:cNvSpPr>
          <p:nvPr>
            <p:ph type="dt" sz="half" idx="11"/>
          </p:nvPr>
        </p:nvSpPr>
        <p:spPr>
          <a:xfrm>
            <a:off x="1836000" y="5507241"/>
            <a:ext cx="1800044" cy="360000"/>
          </a:xfrm>
          <a:prstGeom prst="roundRect">
            <a:avLst>
              <a:gd name="adj" fmla="val 50000"/>
            </a:avLst>
          </a:prstGeom>
          <a:solidFill>
            <a:srgbClr val="003CB2"/>
          </a:solidFill>
        </p:spPr>
        <p:txBody>
          <a:bodyPr bIns="36000" anchor="ctr"/>
          <a:lstStyle>
            <a:lvl1pPr algn="ctr">
              <a:defRPr sz="1600"/>
            </a:lvl1pPr>
          </a:lstStyle>
          <a:p>
            <a:r>
              <a:rPr lang="en-GB"/>
              <a:t>25/09/2024</a:t>
            </a:r>
            <a:endParaRPr lang="en-GB" dirty="0"/>
          </a:p>
        </p:txBody>
      </p:sp>
      <p:pic>
        <p:nvPicPr>
          <p:cNvPr id="16" name="Picture 15" descr="A close-up of a black background&#10;&#10;Description automatically generated">
            <a:extLst>
              <a:ext uri="{FF2B5EF4-FFF2-40B4-BE49-F238E27FC236}">
                <a16:creationId xmlns:a16="http://schemas.microsoft.com/office/drawing/2014/main" id="{14F19DC3-74A6-A5F3-DC30-D90CA194D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00" y="900000"/>
            <a:ext cx="2052000" cy="658552"/>
          </a:xfrm>
          <a:prstGeom prst="rect">
            <a:avLst/>
          </a:prstGeom>
        </p:spPr>
      </p:pic>
    </p:spTree>
    <p:extLst>
      <p:ext uri="{BB962C8B-B14F-4D97-AF65-F5344CB8AC3E}">
        <p14:creationId xmlns:p14="http://schemas.microsoft.com/office/powerpoint/2010/main" val="1054112149"/>
      </p:ext>
    </p:extLst>
  </p:cSld>
  <p:clrMapOvr>
    <a:masterClrMapping/>
  </p:clrMapOvr>
  <p:extLst>
    <p:ext uri="{DCECCB84-F9BA-43D5-87BE-67443E8EF086}">
      <p15:sldGuideLst xmlns:p15="http://schemas.microsoft.com/office/powerpoint/2012/main">
        <p15:guide id="1" pos="115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Slide 2">
    <p:bg>
      <p:bgPr>
        <a:gradFill>
          <a:gsLst>
            <a:gs pos="40000">
              <a:srgbClr val="002244"/>
            </a:gs>
            <a:gs pos="100000">
              <a:srgbClr val="003CB2"/>
            </a:gs>
          </a:gsLst>
          <a:lin ang="8100000" scaled="0"/>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9EEBC1E-C196-9827-9466-DA22CA3125B5}"/>
              </a:ext>
            </a:extLst>
          </p:cNvPr>
          <p:cNvSpPr>
            <a:spLocks noGrp="1"/>
          </p:cNvSpPr>
          <p:nvPr>
            <p:ph type="body" sz="quarter" idx="10"/>
          </p:nvPr>
        </p:nvSpPr>
        <p:spPr>
          <a:xfrm>
            <a:off x="1836738" y="1655764"/>
            <a:ext cx="3959225" cy="909612"/>
          </a:xfrm>
        </p:spPr>
        <p:txBody>
          <a:bodyPr anchor="b" anchorCtr="0"/>
          <a:lstStyle>
            <a:lvl1pPr>
              <a:lnSpc>
                <a:spcPct val="100000"/>
              </a:lnSpc>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p:txBody>
      </p:sp>
      <p:sp>
        <p:nvSpPr>
          <p:cNvPr id="2" name="Title 1">
            <a:extLst>
              <a:ext uri="{FF2B5EF4-FFF2-40B4-BE49-F238E27FC236}">
                <a16:creationId xmlns:a16="http://schemas.microsoft.com/office/drawing/2014/main" id="{51DE54F4-3159-DBD5-484B-088FD22686E3}"/>
              </a:ext>
            </a:extLst>
          </p:cNvPr>
          <p:cNvSpPr>
            <a:spLocks noGrp="1"/>
          </p:cNvSpPr>
          <p:nvPr>
            <p:ph type="ctrTitle"/>
          </p:nvPr>
        </p:nvSpPr>
        <p:spPr>
          <a:xfrm>
            <a:off x="1836000" y="2880000"/>
            <a:ext cx="3960000" cy="438294"/>
          </a:xfrm>
        </p:spPr>
        <p:txBody>
          <a:bodyPr anchor="t" anchorCtr="0"/>
          <a:lstStyle>
            <a:lvl1pPr algn="l">
              <a:defRPr sz="2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89D546D-97E8-D35A-61B9-FF13C9905886}"/>
              </a:ext>
            </a:extLst>
          </p:cNvPr>
          <p:cNvSpPr>
            <a:spLocks noGrp="1"/>
          </p:cNvSpPr>
          <p:nvPr>
            <p:ph type="subTitle" idx="1"/>
          </p:nvPr>
        </p:nvSpPr>
        <p:spPr>
          <a:xfrm>
            <a:off x="1836000" y="3318294"/>
            <a:ext cx="3960000" cy="1939506"/>
          </a:xfrm>
        </p:spPr>
        <p:txBody>
          <a:bodyPr/>
          <a:lstStyle>
            <a:lvl1pPr marL="0" indent="0" algn="l">
              <a:lnSpc>
                <a:spcPct val="112000"/>
              </a:lnSpc>
              <a:buNone/>
              <a:defRPr sz="2500">
                <a:solidFill>
                  <a:schemeClr val="bg1"/>
                </a:solidFill>
                <a:latin typeface="Aleo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Date Placeholder 10">
            <a:extLst>
              <a:ext uri="{FF2B5EF4-FFF2-40B4-BE49-F238E27FC236}">
                <a16:creationId xmlns:a16="http://schemas.microsoft.com/office/drawing/2014/main" id="{C79E180D-9448-1F65-C08A-9796CE7634A0}"/>
              </a:ext>
            </a:extLst>
          </p:cNvPr>
          <p:cNvSpPr>
            <a:spLocks noGrp="1"/>
          </p:cNvSpPr>
          <p:nvPr>
            <p:ph type="dt" sz="half" idx="11"/>
          </p:nvPr>
        </p:nvSpPr>
        <p:spPr>
          <a:xfrm>
            <a:off x="1836000" y="5507241"/>
            <a:ext cx="1800044" cy="360000"/>
          </a:xfrm>
          <a:prstGeom prst="roundRect">
            <a:avLst>
              <a:gd name="adj" fmla="val 50000"/>
            </a:avLst>
          </a:prstGeom>
          <a:solidFill>
            <a:schemeClr val="accent2"/>
          </a:solidFill>
        </p:spPr>
        <p:txBody>
          <a:bodyPr bIns="36000" anchor="ctr"/>
          <a:lstStyle>
            <a:lvl1pPr algn="ctr">
              <a:defRPr sz="1600">
                <a:solidFill>
                  <a:schemeClr val="tx1"/>
                </a:solidFill>
              </a:defRPr>
            </a:lvl1pPr>
          </a:lstStyle>
          <a:p>
            <a:r>
              <a:rPr lang="en-GB" dirty="0"/>
              <a:t>25/09/2024</a:t>
            </a:r>
          </a:p>
        </p:txBody>
      </p:sp>
      <p:sp>
        <p:nvSpPr>
          <p:cNvPr id="4" name="Picture Placeholder 5">
            <a:extLst>
              <a:ext uri="{FF2B5EF4-FFF2-40B4-BE49-F238E27FC236}">
                <a16:creationId xmlns:a16="http://schemas.microsoft.com/office/drawing/2014/main" id="{CCE8F02A-8E96-6289-AFF7-CFEDA44C8280}"/>
              </a:ext>
            </a:extLst>
          </p:cNvPr>
          <p:cNvSpPr>
            <a:spLocks noGrp="1"/>
          </p:cNvSpPr>
          <p:nvPr>
            <p:ph type="pic" sz="quarter" idx="12"/>
          </p:nvPr>
        </p:nvSpPr>
        <p:spPr>
          <a:xfrm>
            <a:off x="8136000" y="0"/>
            <a:ext cx="4056000" cy="6858000"/>
          </a:xfrm>
          <a:solidFill>
            <a:schemeClr val="bg1">
              <a:lumMod val="85000"/>
            </a:schemeClr>
          </a:solidFill>
        </p:spPr>
        <p:txBody>
          <a:bodyPr/>
          <a:lstStyle>
            <a:lvl1pPr>
              <a:defRPr sz="1200"/>
            </a:lvl1pPr>
          </a:lstStyle>
          <a:p>
            <a:r>
              <a:rPr lang="en-US"/>
              <a:t>Click icon to add picture</a:t>
            </a:r>
            <a:endParaRPr lang="en-GB"/>
          </a:p>
        </p:txBody>
      </p:sp>
      <p:pic>
        <p:nvPicPr>
          <p:cNvPr id="5" name="Picture 4" descr="A close-up of a black background&#10;&#10;Description automatically generated">
            <a:extLst>
              <a:ext uri="{FF2B5EF4-FFF2-40B4-BE49-F238E27FC236}">
                <a16:creationId xmlns:a16="http://schemas.microsoft.com/office/drawing/2014/main" id="{3856828C-F9E9-46AF-EB35-6C120791F5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000" y="900000"/>
            <a:ext cx="2052000" cy="658552"/>
          </a:xfrm>
          <a:prstGeom prst="rect">
            <a:avLst/>
          </a:prstGeom>
        </p:spPr>
      </p:pic>
    </p:spTree>
    <p:extLst>
      <p:ext uri="{BB962C8B-B14F-4D97-AF65-F5344CB8AC3E}">
        <p14:creationId xmlns:p14="http://schemas.microsoft.com/office/powerpoint/2010/main" val="3597128755"/>
      </p:ext>
    </p:extLst>
  </p:cSld>
  <p:clrMapOvr>
    <a:masterClrMapping/>
  </p:clrMapOvr>
  <p:extLst>
    <p:ext uri="{DCECCB84-F9BA-43D5-87BE-67443E8EF086}">
      <p15:sldGuideLst xmlns:p15="http://schemas.microsoft.com/office/powerpoint/2012/main">
        <p15:guide id="1" pos="115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5357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5956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388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CDFC2C-D7B4-46F1-935C-194088C6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948" r="46300"/>
          <a:stretch/>
        </p:blipFill>
        <p:spPr>
          <a:xfrm>
            <a:off x="5418000" y="0"/>
            <a:ext cx="6774000" cy="6818400"/>
          </a:xfrm>
          <a:prstGeom prst="rect">
            <a:avLst/>
          </a:prstGeom>
        </p:spPr>
      </p:pic>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53774902-4EAA-4E8E-8CB2-CB3B23F006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4251978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D0D0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2139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464307" y="1193291"/>
            <a:ext cx="9434075" cy="5291328"/>
          </a:xfrm>
          <a:prstGeom prst="rect">
            <a:avLst/>
          </a:prstGeom>
        </p:spPr>
      </p:pic>
      <p:sp>
        <p:nvSpPr>
          <p:cNvPr id="17" name="bg object 17"/>
          <p:cNvSpPr/>
          <p:nvPr/>
        </p:nvSpPr>
        <p:spPr>
          <a:xfrm>
            <a:off x="7890510" y="1994154"/>
            <a:ext cx="1477010" cy="897890"/>
          </a:xfrm>
          <a:custGeom>
            <a:avLst/>
            <a:gdLst/>
            <a:ahLst/>
            <a:cxnLst/>
            <a:rect l="l" t="t" r="r" b="b"/>
            <a:pathLst>
              <a:path w="1477009" h="897889">
                <a:moveTo>
                  <a:pt x="0" y="897636"/>
                </a:moveTo>
                <a:lnTo>
                  <a:pt x="1476755" y="897636"/>
                </a:lnTo>
                <a:lnTo>
                  <a:pt x="1476755" y="0"/>
                </a:lnTo>
                <a:lnTo>
                  <a:pt x="0" y="0"/>
                </a:lnTo>
                <a:lnTo>
                  <a:pt x="0" y="897636"/>
                </a:lnTo>
                <a:close/>
              </a:path>
            </a:pathLst>
          </a:custGeom>
          <a:ln w="28575">
            <a:solidFill>
              <a:srgbClr val="FF0000"/>
            </a:solidFill>
          </a:ln>
        </p:spPr>
        <p:txBody>
          <a:bodyPr wrap="square" lIns="0" tIns="0" rIns="0" bIns="0" rtlCol="0"/>
          <a:lstStyle/>
          <a:p>
            <a:endParaRPr/>
          </a:p>
        </p:txBody>
      </p:sp>
      <p:sp>
        <p:nvSpPr>
          <p:cNvPr id="18" name="bg object 18"/>
          <p:cNvSpPr/>
          <p:nvPr/>
        </p:nvSpPr>
        <p:spPr>
          <a:xfrm>
            <a:off x="2243327" y="2403347"/>
            <a:ext cx="5646420" cy="76200"/>
          </a:xfrm>
          <a:custGeom>
            <a:avLst/>
            <a:gdLst/>
            <a:ahLst/>
            <a:cxnLst/>
            <a:rect l="l" t="t" r="r" b="b"/>
            <a:pathLst>
              <a:path w="5646420" h="76200">
                <a:moveTo>
                  <a:pt x="76200" y="0"/>
                </a:moveTo>
                <a:lnTo>
                  <a:pt x="0" y="38100"/>
                </a:lnTo>
                <a:lnTo>
                  <a:pt x="76200" y="76200"/>
                </a:lnTo>
                <a:lnTo>
                  <a:pt x="76200" y="44450"/>
                </a:lnTo>
                <a:lnTo>
                  <a:pt x="63500" y="44450"/>
                </a:lnTo>
                <a:lnTo>
                  <a:pt x="63500" y="31750"/>
                </a:lnTo>
                <a:lnTo>
                  <a:pt x="76200" y="31750"/>
                </a:lnTo>
                <a:lnTo>
                  <a:pt x="76200" y="0"/>
                </a:lnTo>
                <a:close/>
              </a:path>
              <a:path w="5646420" h="76200">
                <a:moveTo>
                  <a:pt x="76200" y="31750"/>
                </a:moveTo>
                <a:lnTo>
                  <a:pt x="63500" y="31750"/>
                </a:lnTo>
                <a:lnTo>
                  <a:pt x="63500" y="44450"/>
                </a:lnTo>
                <a:lnTo>
                  <a:pt x="76200" y="44450"/>
                </a:lnTo>
                <a:lnTo>
                  <a:pt x="76200" y="31750"/>
                </a:lnTo>
                <a:close/>
              </a:path>
              <a:path w="5646420" h="76200">
                <a:moveTo>
                  <a:pt x="5646293" y="31750"/>
                </a:moveTo>
                <a:lnTo>
                  <a:pt x="76200" y="31750"/>
                </a:lnTo>
                <a:lnTo>
                  <a:pt x="76200" y="44450"/>
                </a:lnTo>
                <a:lnTo>
                  <a:pt x="5646293" y="44450"/>
                </a:lnTo>
                <a:lnTo>
                  <a:pt x="5646293" y="31750"/>
                </a:lnTo>
                <a:close/>
              </a:path>
            </a:pathLst>
          </a:custGeom>
          <a:solidFill>
            <a:srgbClr val="FF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2956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7158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01943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1099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77385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46691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50000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4502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38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r>
              <a:rPr lang="en-GB"/>
              <a:t>09/04/2019</a:t>
            </a:r>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10" name="Picture 9">
            <a:extLst>
              <a:ext uri="{FF2B5EF4-FFF2-40B4-BE49-F238E27FC236}">
                <a16:creationId xmlns:a16="http://schemas.microsoft.com/office/drawing/2014/main" id="{235CF0B7-52DC-4873-9FC0-D26F07FCD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35" y="381691"/>
            <a:ext cx="2464103" cy="763200"/>
          </a:xfrm>
          <a:prstGeom prst="rect">
            <a:avLst/>
          </a:prstGeom>
        </p:spPr>
      </p:pic>
    </p:spTree>
    <p:extLst>
      <p:ext uri="{BB962C8B-B14F-4D97-AF65-F5344CB8AC3E}">
        <p14:creationId xmlns:p14="http://schemas.microsoft.com/office/powerpoint/2010/main" val="223411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2843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8929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431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r>
              <a:rPr lang="en-GB"/>
              <a:t>09/04/2019</a:t>
            </a:r>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4499"/>
            <a:ext cx="2370760"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929"/>
            <a:ext cx="2698456" cy="393629"/>
          </a:xfrm>
        </p:spPr>
        <p:txBody>
          <a:bodyPr>
            <a:no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576372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5.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2130404" y="6396229"/>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AFCD36CC-1D98-F665-F31D-34E7E14E69D1}"/>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C4438D81-2B41-1233-5419-733BB1613803}"/>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9491998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F813F7D4-777C-3A45-173B-7EF558630DC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793855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r>
              <a:rPr lang="en-GB"/>
              <a:t>09/04/2019</a:t>
            </a:r>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Presentation title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9ACACD46-8447-4391-B12E-49ABE639099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921175" y="-15081"/>
            <a:ext cx="1476137" cy="457200"/>
          </a:xfrm>
          <a:prstGeom prst="rect">
            <a:avLst/>
          </a:prstGeom>
        </p:spPr>
      </p:pic>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0B34F6D3-3257-E229-C6C8-EC067CE89069}"/>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569057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58" r:id="rId28"/>
    <p:sldLayoutId id="2147483759" r:id="rId29"/>
  </p:sldLayoutIdLst>
  <p:hf hd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7126" y="290321"/>
            <a:ext cx="4853940" cy="299720"/>
          </a:xfrm>
          <a:prstGeom prst="rect">
            <a:avLst/>
          </a:prstGeom>
        </p:spPr>
        <p:txBody>
          <a:bodyPr wrap="square" lIns="0" tIns="0" rIns="0" bIns="0">
            <a:spAutoFit/>
          </a:bodyPr>
          <a:lstStyle>
            <a:lvl1pPr>
              <a:defRPr sz="1800" b="0" i="0">
                <a:solidFill>
                  <a:srgbClr val="0D0D0D"/>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38176" y="6661299"/>
            <a:ext cx="1854835" cy="160020"/>
          </a:xfrm>
          <a:prstGeom prst="rect">
            <a:avLst/>
          </a:prstGeom>
        </p:spPr>
        <p:txBody>
          <a:bodyPr wrap="square" lIns="0" tIns="0" rIns="0" bIns="0">
            <a:spAutoFit/>
          </a:bodyPr>
          <a:lstStyle>
            <a:lvl1pPr>
              <a:defRPr sz="900" b="0" i="0">
                <a:solidFill>
                  <a:srgbClr val="0078D6"/>
                </a:solidFill>
                <a:latin typeface="Rockwell"/>
                <a:cs typeface="Rockwell"/>
              </a:defRPr>
            </a:lvl1pPr>
          </a:lstStyle>
          <a:p>
            <a:pPr marL="12700">
              <a:lnSpc>
                <a:spcPct val="100000"/>
              </a:lnSpc>
              <a:spcBef>
                <a:spcPts val="50"/>
              </a:spcBef>
            </a:pPr>
            <a:r>
              <a:t>Information</a:t>
            </a:r>
            <a:r>
              <a:rPr spc="-35"/>
              <a:t> </a:t>
            </a:r>
            <a:r>
              <a:t>Classification:</a:t>
            </a:r>
            <a:r>
              <a:rPr spc="-30"/>
              <a:t> </a:t>
            </a:r>
            <a:r>
              <a:rPr spc="-10"/>
              <a:t>General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348403003,&quot;Placement&quot;:&quot;Footer&quot;,&quot;Top&quot;:521.10614,&quot;Left&quot;:0.0,&quot;SlideWidth&quot;:960,&quot;SlideHeight&quot;:540}">
            <a:extLst>
              <a:ext uri="{FF2B5EF4-FFF2-40B4-BE49-F238E27FC236}">
                <a16:creationId xmlns:a16="http://schemas.microsoft.com/office/drawing/2014/main" id="{4705DE1C-68D4-AA4F-2EBB-E077B6DAD255}"/>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3833947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87C592A0-01A7-223C-B621-4B05CE6BE215}"/>
              </a:ext>
            </a:extLst>
          </p:cNvPr>
          <p:cNvSpPr txBox="1"/>
          <p:nvPr>
            <p:extLst>
              <p:ext uri="{1162E1C5-73C7-4A58-AE30-91384D911F3F}">
                <p184:classification xmlns:p184="http://schemas.microsoft.com/office/powerpoint/2018/4/main" val="ftr"/>
              </p:ext>
            </p:extLst>
          </p:nvPr>
        </p:nvSpPr>
        <p:spPr>
          <a:xfrm>
            <a:off x="190500" y="6530340"/>
            <a:ext cx="1635125" cy="137160"/>
          </a:xfrm>
          <a:prstGeom prst="rect">
            <a:avLst/>
          </a:prstGeom>
        </p:spPr>
        <p:txBody>
          <a:bodyPr horzOverflow="overflow" lIns="0" tIns="0" rIns="0" bIns="0">
            <a:spAutoFit/>
          </a:bodyPr>
          <a:lstStyle/>
          <a:p>
            <a:pPr algn="l"/>
            <a:r>
              <a:rPr lang="en-US" sz="900">
                <a:solidFill>
                  <a:srgbClr val="0078D7"/>
                </a:solidFill>
                <a:latin typeface="Calibri" panose="020F0502020204030204" pitchFamily="34" charset="0"/>
                <a:ea typeface="Calibri" panose="020F0502020204030204" pitchFamily="34" charset="0"/>
                <a:cs typeface="Calibri" panose="020F0502020204030204" pitchFamily="34" charset="0"/>
              </a:rPr>
              <a:t>Information Classification: General</a:t>
            </a:r>
          </a:p>
        </p:txBody>
      </p:sp>
    </p:spTree>
    <p:extLst>
      <p:ext uri="{BB962C8B-B14F-4D97-AF65-F5344CB8AC3E}">
        <p14:creationId xmlns:p14="http://schemas.microsoft.com/office/powerpoint/2010/main" val="37469008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mailto:superreturninternational.ops@informa.co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9.xml"/><Relationship Id="rId7" Type="http://schemas.openxmlformats.org/officeDocument/2006/relationships/slide" Target="slide19.xml"/><Relationship Id="rId2" Type="http://schemas.openxmlformats.org/officeDocument/2006/relationships/slide" Target="slide10.xml"/><Relationship Id="rId1" Type="http://schemas.openxmlformats.org/officeDocument/2006/relationships/slideLayout" Target="../slideLayouts/slideLayout43.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connectmeinforma.com/download/" TargetMode="External"/><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superreturninternational.ops@informa.com" TargetMode="Externa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superreturninternational.ops@informa.com" TargetMode="Externa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s://assets.informa.com/connectls/SPEX/LeadAnalyticsDashboard/ConnectMe_GDPR-Consent-Capture.pdf"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mailto:jade.monks@informa.com?subject=Question%20about%20Lead%20Retrieval%20at%20" TargetMode="External"/><Relationship Id="rId7" Type="http://schemas.openxmlformats.org/officeDocument/2006/relationships/hyperlink" Target="mailto:gfsupport@informa.com" TargetMode="External"/><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hyperlink" Target="mailto:superreturninternational.ops@informa.com" TargetMode="External"/><Relationship Id="rId11" Type="http://schemas.openxmlformats.org/officeDocument/2006/relationships/image" Target="../media/image51.png"/><Relationship Id="rId5" Type="http://schemas.openxmlformats.org/officeDocument/2006/relationships/hyperlink" Target="http://www.connectmeinforma.com/download/" TargetMode="External"/><Relationship Id="rId10" Type="http://schemas.openxmlformats.org/officeDocument/2006/relationships/image" Target="../media/image50.png"/><Relationship Id="rId4" Type="http://schemas.openxmlformats.org/officeDocument/2006/relationships/hyperlink" Target="mailto:leadinsights@informa.com" TargetMode="External"/><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lobalfinance.connectmeinfor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7C3624-3D11-874C-A5E3-2061CFA8CAE9}"/>
              </a:ext>
            </a:extLst>
          </p:cNvPr>
          <p:cNvSpPr>
            <a:spLocks noGrp="1"/>
          </p:cNvSpPr>
          <p:nvPr>
            <p:ph type="ctrTitle"/>
          </p:nvPr>
        </p:nvSpPr>
        <p:spPr/>
        <p:txBody>
          <a:bodyPr/>
          <a:lstStyle/>
          <a:p>
            <a:r>
              <a:rPr lang="en-GB" dirty="0"/>
              <a:t>Sponsor Guide</a:t>
            </a:r>
          </a:p>
        </p:txBody>
      </p:sp>
      <p:sp>
        <p:nvSpPr>
          <p:cNvPr id="10" name="Subtitle 9">
            <a:extLst>
              <a:ext uri="{FF2B5EF4-FFF2-40B4-BE49-F238E27FC236}">
                <a16:creationId xmlns:a16="http://schemas.microsoft.com/office/drawing/2014/main" id="{F10BDF5F-25CA-4C9A-4C51-E1F161150453}"/>
              </a:ext>
            </a:extLst>
          </p:cNvPr>
          <p:cNvSpPr>
            <a:spLocks noGrp="1"/>
          </p:cNvSpPr>
          <p:nvPr>
            <p:ph type="subTitle" idx="1"/>
          </p:nvPr>
        </p:nvSpPr>
        <p:spPr/>
        <p:txBody>
          <a:bodyPr/>
          <a:lstStyle/>
          <a:p>
            <a:r>
              <a:rPr lang="en-GB" dirty="0"/>
              <a:t>SuperReturn International 2026</a:t>
            </a:r>
          </a:p>
        </p:txBody>
      </p:sp>
    </p:spTree>
    <p:extLst>
      <p:ext uri="{BB962C8B-B14F-4D97-AF65-F5344CB8AC3E}">
        <p14:creationId xmlns:p14="http://schemas.microsoft.com/office/powerpoint/2010/main" val="132675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B019E9D-CFF9-4444-AC11-5AF735CC69EE}"/>
              </a:ext>
            </a:extLst>
          </p:cNvPr>
          <p:cNvPicPr>
            <a:picLocks noChangeAspect="1"/>
          </p:cNvPicPr>
          <p:nvPr/>
        </p:nvPicPr>
        <p:blipFill>
          <a:blip r:embed="rId3"/>
          <a:stretch>
            <a:fillRect/>
          </a:stretch>
        </p:blipFill>
        <p:spPr>
          <a:xfrm>
            <a:off x="2814460" y="894797"/>
            <a:ext cx="8597656" cy="5845208"/>
          </a:xfrm>
          <a:prstGeom prst="rect">
            <a:avLst/>
          </a:prstGeom>
        </p:spPr>
      </p:pic>
      <p:pic>
        <p:nvPicPr>
          <p:cNvPr id="4" name="object 4"/>
          <p:cNvPicPr/>
          <p:nvPr/>
        </p:nvPicPr>
        <p:blipFill>
          <a:blip r:embed="rId4" cstate="print"/>
          <a:stretch>
            <a:fillRect/>
          </a:stretch>
        </p:blipFill>
        <p:spPr>
          <a:xfrm>
            <a:off x="9638206" y="4689345"/>
            <a:ext cx="1245107" cy="374904"/>
          </a:xfrm>
          <a:prstGeom prst="rect">
            <a:avLst/>
          </a:prstGeom>
        </p:spPr>
      </p:pic>
      <p:pic>
        <p:nvPicPr>
          <p:cNvPr id="5" name="object 5"/>
          <p:cNvPicPr/>
          <p:nvPr/>
        </p:nvPicPr>
        <p:blipFill>
          <a:blip r:embed="rId5" cstate="print"/>
          <a:stretch>
            <a:fillRect/>
          </a:stretch>
        </p:blipFill>
        <p:spPr>
          <a:xfrm>
            <a:off x="10660810" y="4174232"/>
            <a:ext cx="623316" cy="263651"/>
          </a:xfrm>
          <a:prstGeom prst="rect">
            <a:avLst/>
          </a:prstGeom>
        </p:spPr>
      </p:pic>
      <p:sp>
        <p:nvSpPr>
          <p:cNvPr id="7" name="object 7"/>
          <p:cNvSpPr/>
          <p:nvPr/>
        </p:nvSpPr>
        <p:spPr>
          <a:xfrm>
            <a:off x="3490859" y="3758575"/>
            <a:ext cx="905649"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9" name="object 9"/>
          <p:cNvSpPr/>
          <p:nvPr/>
        </p:nvSpPr>
        <p:spPr>
          <a:xfrm>
            <a:off x="10606708" y="1292847"/>
            <a:ext cx="731520" cy="314037"/>
          </a:xfrm>
          <a:custGeom>
            <a:avLst/>
            <a:gdLst/>
            <a:ahLst/>
            <a:cxnLst/>
            <a:rect l="l" t="t" r="r" b="b"/>
            <a:pathLst>
              <a:path w="731520" h="251459">
                <a:moveTo>
                  <a:pt x="0" y="251460"/>
                </a:moveTo>
                <a:lnTo>
                  <a:pt x="731520" y="251460"/>
                </a:lnTo>
                <a:lnTo>
                  <a:pt x="731520" y="0"/>
                </a:lnTo>
                <a:lnTo>
                  <a:pt x="0" y="0"/>
                </a:lnTo>
                <a:lnTo>
                  <a:pt x="0" y="251460"/>
                </a:lnTo>
                <a:close/>
              </a:path>
            </a:pathLst>
          </a:custGeom>
          <a:ln w="28575">
            <a:solidFill>
              <a:srgbClr val="FF0000"/>
            </a:solidFill>
          </a:ln>
        </p:spPr>
        <p:txBody>
          <a:bodyPr wrap="square" lIns="0" tIns="0" rIns="0" bIns="0" rtlCol="0"/>
          <a:lstStyle/>
          <a:p>
            <a:endParaRPr/>
          </a:p>
        </p:txBody>
      </p:sp>
      <p:sp>
        <p:nvSpPr>
          <p:cNvPr id="11" name="object 11"/>
          <p:cNvSpPr/>
          <p:nvPr/>
        </p:nvSpPr>
        <p:spPr>
          <a:xfrm>
            <a:off x="9766222" y="2715488"/>
            <a:ext cx="1446723" cy="314036"/>
          </a:xfrm>
          <a:custGeom>
            <a:avLst/>
            <a:gdLst/>
            <a:ahLst/>
            <a:cxnLst/>
            <a:rect l="l" t="t" r="r" b="b"/>
            <a:pathLst>
              <a:path w="1397634" h="251460">
                <a:moveTo>
                  <a:pt x="0" y="251460"/>
                </a:moveTo>
                <a:lnTo>
                  <a:pt x="1397507" y="251460"/>
                </a:lnTo>
                <a:lnTo>
                  <a:pt x="1397507" y="0"/>
                </a:lnTo>
                <a:lnTo>
                  <a:pt x="0" y="0"/>
                </a:lnTo>
                <a:lnTo>
                  <a:pt x="0" y="251460"/>
                </a:lnTo>
                <a:close/>
              </a:path>
            </a:pathLst>
          </a:custGeom>
          <a:ln w="28575">
            <a:solidFill>
              <a:srgbClr val="FF0000"/>
            </a:solidFill>
          </a:ln>
        </p:spPr>
        <p:txBody>
          <a:bodyPr wrap="square" lIns="0" tIns="0" rIns="0" bIns="0" rtlCol="0"/>
          <a:lstStyle/>
          <a:p>
            <a:endParaRPr/>
          </a:p>
        </p:txBody>
      </p:sp>
      <p:sp>
        <p:nvSpPr>
          <p:cNvPr id="13" name="object 13"/>
          <p:cNvSpPr/>
          <p:nvPr/>
        </p:nvSpPr>
        <p:spPr>
          <a:xfrm>
            <a:off x="3060101" y="3182225"/>
            <a:ext cx="1437005" cy="381762"/>
          </a:xfrm>
          <a:custGeom>
            <a:avLst/>
            <a:gdLst/>
            <a:ahLst/>
            <a:cxnLst/>
            <a:rect l="l" t="t" r="r" b="b"/>
            <a:pathLst>
              <a:path w="356870" h="251460">
                <a:moveTo>
                  <a:pt x="0" y="251460"/>
                </a:moveTo>
                <a:lnTo>
                  <a:pt x="356615" y="251460"/>
                </a:lnTo>
                <a:lnTo>
                  <a:pt x="356615" y="0"/>
                </a:lnTo>
                <a:lnTo>
                  <a:pt x="0" y="0"/>
                </a:lnTo>
                <a:lnTo>
                  <a:pt x="0" y="251460"/>
                </a:lnTo>
                <a:close/>
              </a:path>
            </a:pathLst>
          </a:custGeom>
          <a:ln w="28575">
            <a:solidFill>
              <a:srgbClr val="FF0000"/>
            </a:solidFill>
          </a:ln>
        </p:spPr>
        <p:txBody>
          <a:bodyPr wrap="square" lIns="0" tIns="0" rIns="0" bIns="0" rtlCol="0"/>
          <a:lstStyle/>
          <a:p>
            <a:endParaRPr/>
          </a:p>
        </p:txBody>
      </p:sp>
      <p:sp>
        <p:nvSpPr>
          <p:cNvPr id="15" name="object 15"/>
          <p:cNvSpPr/>
          <p:nvPr/>
        </p:nvSpPr>
        <p:spPr>
          <a:xfrm>
            <a:off x="3028237" y="4216522"/>
            <a:ext cx="731520" cy="253365"/>
          </a:xfrm>
          <a:custGeom>
            <a:avLst/>
            <a:gdLst/>
            <a:ahLst/>
            <a:cxnLst/>
            <a:rect l="l" t="t" r="r" b="b"/>
            <a:pathLst>
              <a:path w="731520" h="253364">
                <a:moveTo>
                  <a:pt x="0" y="252984"/>
                </a:moveTo>
                <a:lnTo>
                  <a:pt x="731520" y="252984"/>
                </a:lnTo>
                <a:lnTo>
                  <a:pt x="731520" y="0"/>
                </a:lnTo>
                <a:lnTo>
                  <a:pt x="0" y="0"/>
                </a:lnTo>
                <a:lnTo>
                  <a:pt x="0" y="252984"/>
                </a:lnTo>
                <a:close/>
              </a:path>
            </a:pathLst>
          </a:custGeom>
          <a:ln w="28575">
            <a:solidFill>
              <a:srgbClr val="FF0000"/>
            </a:solidFill>
          </a:ln>
        </p:spPr>
        <p:txBody>
          <a:bodyPr wrap="square" lIns="0" tIns="0" rIns="0" bIns="0" rtlCol="0"/>
          <a:lstStyle/>
          <a:p>
            <a:endParaRPr/>
          </a:p>
        </p:txBody>
      </p:sp>
      <p:sp>
        <p:nvSpPr>
          <p:cNvPr id="17" name="object 17"/>
          <p:cNvSpPr/>
          <p:nvPr/>
        </p:nvSpPr>
        <p:spPr>
          <a:xfrm>
            <a:off x="9269408" y="4142991"/>
            <a:ext cx="2041896" cy="932815"/>
          </a:xfrm>
          <a:custGeom>
            <a:avLst/>
            <a:gdLst/>
            <a:ahLst/>
            <a:cxnLst/>
            <a:rect l="l" t="t" r="r" b="b"/>
            <a:pathLst>
              <a:path w="1849120" h="932814">
                <a:moveTo>
                  <a:pt x="0" y="932688"/>
                </a:moveTo>
                <a:lnTo>
                  <a:pt x="1848611" y="932688"/>
                </a:lnTo>
                <a:lnTo>
                  <a:pt x="1848611" y="0"/>
                </a:lnTo>
                <a:lnTo>
                  <a:pt x="0" y="0"/>
                </a:lnTo>
                <a:lnTo>
                  <a:pt x="0" y="932688"/>
                </a:lnTo>
                <a:close/>
              </a:path>
            </a:pathLst>
          </a:custGeom>
          <a:ln w="28574">
            <a:solidFill>
              <a:srgbClr val="FF0000"/>
            </a:solidFill>
          </a:ln>
        </p:spPr>
        <p:txBody>
          <a:bodyPr wrap="square" lIns="0" tIns="0" rIns="0" bIns="0" rtlCol="0"/>
          <a:lstStyle/>
          <a:p>
            <a:endParaRPr/>
          </a:p>
        </p:txBody>
      </p:sp>
      <p:sp>
        <p:nvSpPr>
          <p:cNvPr id="18" name="object 18"/>
          <p:cNvSpPr txBox="1">
            <a:spLocks noGrp="1"/>
          </p:cNvSpPr>
          <p:nvPr>
            <p:ph type="title"/>
          </p:nvPr>
        </p:nvSpPr>
        <p:spPr>
          <a:xfrm>
            <a:off x="219317" y="576136"/>
            <a:ext cx="6543084" cy="289823"/>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1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3</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15">
                <a:latin typeface="Roboto" panose="02000000000000000000" pitchFamily="2" charset="0"/>
                <a:ea typeface="Roboto" panose="02000000000000000000" pitchFamily="2" charset="0"/>
                <a:cs typeface="Roboto" panose="02000000000000000000" pitchFamily="2" charset="0"/>
              </a:rPr>
              <a:t> BUILD YOUR BOOTH</a:t>
            </a:r>
            <a:endParaRPr lang="en-GB" b="1" spc="-10">
              <a:latin typeface="Roboto" panose="02000000000000000000" pitchFamily="2" charset="0"/>
              <a:ea typeface="Roboto" panose="02000000000000000000" pitchFamily="2" charset="0"/>
              <a:cs typeface="Roboto" panose="02000000000000000000" pitchFamily="2" charset="0"/>
            </a:endParaRPr>
          </a:p>
        </p:txBody>
      </p:sp>
      <p:sp>
        <p:nvSpPr>
          <p:cNvPr id="19" name="object 19"/>
          <p:cNvSpPr txBox="1"/>
          <p:nvPr/>
        </p:nvSpPr>
        <p:spPr>
          <a:xfrm>
            <a:off x="111226" y="1280598"/>
            <a:ext cx="2588175" cy="1028487"/>
          </a:xfrm>
          <a:prstGeom prst="rect">
            <a:avLst/>
          </a:prstGeom>
        </p:spPr>
        <p:txBody>
          <a:bodyPr vert="horz" wrap="square" lIns="0" tIns="12700" rIns="0" bIns="0" rtlCol="0">
            <a:spAutoFit/>
          </a:bodyPr>
          <a:lstStyle/>
          <a:p>
            <a:pPr marL="12700" marR="5715">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You</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can</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change</a:t>
            </a:r>
            <a:r>
              <a:rPr sz="1100" spc="3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3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settings,</a:t>
            </a:r>
            <a:r>
              <a:rPr sz="1100" spc="4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by</a:t>
            </a:r>
            <a:r>
              <a:rPr sz="1100" spc="5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clicking</a:t>
            </a:r>
            <a:r>
              <a:rPr sz="1100" spc="4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on</a:t>
            </a:r>
            <a:r>
              <a:rPr sz="1100" spc="35">
                <a:latin typeface="Roboto" panose="02000000000000000000" pitchFamily="2" charset="0"/>
                <a:ea typeface="Roboto" panose="02000000000000000000" pitchFamily="2" charset="0"/>
                <a:cs typeface="Roboto" panose="02000000000000000000" pitchFamily="2" charset="0"/>
              </a:rPr>
              <a:t> </a:t>
            </a:r>
            <a:r>
              <a:rPr sz="1100" spc="-20">
                <a:latin typeface="Roboto" panose="02000000000000000000" pitchFamily="2" charset="0"/>
                <a:ea typeface="Roboto" panose="02000000000000000000" pitchFamily="2" charset="0"/>
                <a:cs typeface="Roboto" panose="02000000000000000000" pitchFamily="2" charset="0"/>
              </a:rPr>
              <a:t>“Edit</a:t>
            </a:r>
            <a:r>
              <a:rPr sz="1100">
                <a:latin typeface="Roboto" panose="02000000000000000000" pitchFamily="2" charset="0"/>
                <a:ea typeface="Roboto" panose="02000000000000000000" pitchFamily="2" charset="0"/>
                <a:cs typeface="Roboto" panose="02000000000000000000" pitchFamily="2" charset="0"/>
              </a:rPr>
              <a:t> Stand”.</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Only</a:t>
            </a:r>
            <a:r>
              <a:rPr sz="1100" spc="-5">
                <a:latin typeface="Roboto" panose="02000000000000000000" pitchFamily="2" charset="0"/>
                <a:ea typeface="Roboto" panose="02000000000000000000" pitchFamily="2" charset="0"/>
                <a:cs typeface="Roboto" panose="02000000000000000000" pitchFamily="2" charset="0"/>
              </a:rPr>
              <a:t> </a:t>
            </a:r>
            <a:r>
              <a:rPr sz="1100" b="1">
                <a:uFill>
                  <a:solidFill>
                    <a:srgbClr val="000000"/>
                  </a:solidFill>
                </a:uFill>
                <a:latin typeface="Roboto" panose="02000000000000000000" pitchFamily="2" charset="0"/>
                <a:ea typeface="Roboto" panose="02000000000000000000" pitchFamily="2" charset="0"/>
                <a:cs typeface="Roboto" panose="02000000000000000000" pitchFamily="2" charset="0"/>
              </a:rPr>
              <a:t>representatives</a:t>
            </a:r>
            <a:r>
              <a:rPr sz="1100" b="1">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can</a:t>
            </a:r>
            <a:r>
              <a:rPr sz="1100" spc="-3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edit</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20">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booth.</a:t>
            </a:r>
            <a:endParaRPr sz="110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pPr>
            <a:r>
              <a:rPr sz="1100">
                <a:latin typeface="Roboto" panose="02000000000000000000" pitchFamily="2" charset="0"/>
                <a:ea typeface="Roboto" panose="02000000000000000000" pitchFamily="2" charset="0"/>
                <a:cs typeface="Roboto" panose="02000000000000000000" pitchFamily="2" charset="0"/>
              </a:rPr>
              <a:t>If</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you don’t</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have</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this permission,</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please send</a:t>
            </a:r>
            <a:r>
              <a:rPr sz="1100" spc="5">
                <a:latin typeface="Roboto" panose="02000000000000000000" pitchFamily="2" charset="0"/>
                <a:ea typeface="Roboto" panose="02000000000000000000" pitchFamily="2" charset="0"/>
                <a:cs typeface="Roboto" panose="02000000000000000000" pitchFamily="2" charset="0"/>
              </a:rPr>
              <a:t> </a:t>
            </a:r>
            <a:r>
              <a:rPr sz="1100" spc="-25">
                <a:latin typeface="Roboto" panose="02000000000000000000" pitchFamily="2" charset="0"/>
                <a:ea typeface="Roboto" panose="02000000000000000000" pitchFamily="2" charset="0"/>
                <a:cs typeface="Roboto" panose="02000000000000000000" pitchFamily="2" charset="0"/>
              </a:rPr>
              <a:t>an</a:t>
            </a:r>
            <a:r>
              <a:rPr sz="1100">
                <a:latin typeface="Roboto" panose="02000000000000000000" pitchFamily="2" charset="0"/>
                <a:ea typeface="Roboto" panose="02000000000000000000" pitchFamily="2" charset="0"/>
                <a:cs typeface="Roboto" panose="02000000000000000000" pitchFamily="2" charset="0"/>
              </a:rPr>
              <a:t> email </a:t>
            </a:r>
            <a:r>
              <a:rPr lang="en-US" sz="1100">
                <a:latin typeface="Roboto" panose="02000000000000000000" pitchFamily="2" charset="0"/>
                <a:ea typeface="Roboto" panose="02000000000000000000" pitchFamily="2" charset="0"/>
                <a:cs typeface="Roboto" panose="02000000000000000000" pitchFamily="2" charset="0"/>
              </a:rPr>
              <a:t>to your Informa contact.</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21" name="object 21"/>
          <p:cNvSpPr txBox="1"/>
          <p:nvPr/>
        </p:nvSpPr>
        <p:spPr>
          <a:xfrm>
            <a:off x="96981" y="4990361"/>
            <a:ext cx="2616667" cy="689932"/>
          </a:xfrm>
          <a:prstGeom prst="rect">
            <a:avLst/>
          </a:prstGeom>
        </p:spPr>
        <p:txBody>
          <a:bodyPr vert="horz" wrap="square" lIns="0" tIns="12700" rIns="0" bIns="0" rtlCol="0">
            <a:spAutoFit/>
          </a:bodyPr>
          <a:lstStyle/>
          <a:p>
            <a:pPr marL="12700" marR="5080">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Guest</a:t>
            </a:r>
            <a:r>
              <a:rPr sz="1100" b="1" spc="-10">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book</a:t>
            </a:r>
            <a:r>
              <a:rPr sz="1100">
                <a:latin typeface="Roboto" panose="02000000000000000000" pitchFamily="2" charset="0"/>
                <a:ea typeface="Roboto" panose="02000000000000000000" pitchFamily="2" charset="0"/>
                <a:cs typeface="Roboto" panose="02000000000000000000" pitchFamily="2" charset="0"/>
              </a:rPr>
              <a:t>:</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Lead</a:t>
            </a:r>
            <a:r>
              <a:rPr sz="1100" spc="-3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capture</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tool</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that</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can</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be </a:t>
            </a:r>
            <a:r>
              <a:rPr sz="1100" spc="-20">
                <a:latin typeface="Roboto" panose="02000000000000000000" pitchFamily="2" charset="0"/>
                <a:ea typeface="Roboto" panose="02000000000000000000" pitchFamily="2" charset="0"/>
                <a:cs typeface="Roboto" panose="02000000000000000000" pitchFamily="2" charset="0"/>
              </a:rPr>
              <a:t>used</a:t>
            </a:r>
            <a:r>
              <a:rPr sz="1100">
                <a:latin typeface="Roboto" panose="02000000000000000000" pitchFamily="2" charset="0"/>
                <a:ea typeface="Roboto" panose="02000000000000000000" pitchFamily="2" charset="0"/>
                <a:cs typeface="Roboto" panose="02000000000000000000" pitchFamily="2" charset="0"/>
              </a:rPr>
              <a:t> by attendees. You</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can</a:t>
            </a:r>
            <a:r>
              <a:rPr sz="1100" spc="-3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export</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list</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of</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all</a:t>
            </a:r>
            <a:r>
              <a:rPr sz="1100" spc="-1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guests</a:t>
            </a:r>
            <a:r>
              <a:rPr sz="1100">
                <a:latin typeface="Roboto" panose="02000000000000000000" pitchFamily="2" charset="0"/>
                <a:ea typeface="Roboto" panose="02000000000000000000" pitchFamily="2" charset="0"/>
                <a:cs typeface="Roboto" panose="02000000000000000000" pitchFamily="2" charset="0"/>
              </a:rPr>
              <a:t> who</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signed</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by</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clicking</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on</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Spreadsheet</a:t>
            </a:r>
            <a:r>
              <a:rPr sz="1100" spc="15">
                <a:latin typeface="Roboto" panose="02000000000000000000" pitchFamily="2" charset="0"/>
                <a:ea typeface="Roboto" panose="02000000000000000000" pitchFamily="2" charset="0"/>
                <a:cs typeface="Roboto" panose="02000000000000000000" pitchFamily="2" charset="0"/>
              </a:rPr>
              <a:t> </a:t>
            </a:r>
            <a:r>
              <a:rPr sz="1100" spc="-20">
                <a:latin typeface="Roboto" panose="02000000000000000000" pitchFamily="2" charset="0"/>
                <a:ea typeface="Roboto" panose="02000000000000000000" pitchFamily="2" charset="0"/>
                <a:cs typeface="Roboto" panose="02000000000000000000" pitchFamily="2" charset="0"/>
              </a:rPr>
              <a:t>icon.</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30" name="TextBox 29">
            <a:extLst>
              <a:ext uri="{FF2B5EF4-FFF2-40B4-BE49-F238E27FC236}">
                <a16:creationId xmlns:a16="http://schemas.microsoft.com/office/drawing/2014/main" id="{4E5D8E2C-1EF2-88E2-578A-C7116A6D89FC}"/>
              </a:ext>
            </a:extLst>
          </p:cNvPr>
          <p:cNvSpPr txBox="1"/>
          <p:nvPr/>
        </p:nvSpPr>
        <p:spPr>
          <a:xfrm>
            <a:off x="43714" y="2596998"/>
            <a:ext cx="2826327" cy="2454518"/>
          </a:xfrm>
          <a:prstGeom prst="rect">
            <a:avLst/>
          </a:prstGeom>
          <a:noFill/>
        </p:spPr>
        <p:txBody>
          <a:bodyPr wrap="square" rtlCol="0">
            <a:spAutoFit/>
          </a:bodyPr>
          <a:lstStyle/>
          <a:p>
            <a:r>
              <a:rPr lang="en-GB" sz="1100" b="1">
                <a:latin typeface="Roboto" panose="02000000000000000000" pitchFamily="2" charset="0"/>
                <a:ea typeface="Roboto" panose="02000000000000000000" pitchFamily="2" charset="0"/>
                <a:cs typeface="Roboto" panose="02000000000000000000" pitchFamily="2" charset="0"/>
              </a:rPr>
              <a:t>Book Meeting &amp; Chat Now: </a:t>
            </a:r>
            <a:r>
              <a:rPr lang="en-GB" sz="1100">
                <a:latin typeface="Roboto" panose="02000000000000000000" pitchFamily="2" charset="0"/>
                <a:ea typeface="Roboto" panose="02000000000000000000" pitchFamily="2" charset="0"/>
                <a:cs typeface="Roboto" panose="02000000000000000000" pitchFamily="2" charset="0"/>
              </a:rPr>
              <a:t>Interactive tools that can be used by attendees to either book a meeting with Reps or send a message on Chat.</a:t>
            </a:r>
            <a:endParaRPr lang="en-GB" sz="1100" b="1">
              <a:latin typeface="Roboto" panose="02000000000000000000" pitchFamily="2" charset="0"/>
              <a:ea typeface="Roboto" panose="02000000000000000000" pitchFamily="2" charset="0"/>
              <a:cs typeface="Roboto" panose="02000000000000000000" pitchFamily="2" charset="0"/>
            </a:endParaRPr>
          </a:p>
          <a:p>
            <a:endParaRPr lang="en-GB" sz="1100" b="1">
              <a:latin typeface="Roboto" panose="02000000000000000000" pitchFamily="2" charset="0"/>
              <a:ea typeface="Roboto" panose="02000000000000000000" pitchFamily="2" charset="0"/>
              <a:cs typeface="Roboto" panose="02000000000000000000" pitchFamily="2" charset="0"/>
            </a:endParaRPr>
          </a:p>
          <a:p>
            <a:r>
              <a:rPr lang="en-GB" sz="1100" b="1">
                <a:latin typeface="Roboto" panose="02000000000000000000" pitchFamily="2" charset="0"/>
                <a:ea typeface="Roboto" panose="02000000000000000000" pitchFamily="2" charset="0"/>
                <a:cs typeface="Roboto" panose="02000000000000000000" pitchFamily="2" charset="0"/>
              </a:rPr>
              <a:t>Social media links </a:t>
            </a:r>
          </a:p>
          <a:p>
            <a:endParaRPr lang="en-GB" sz="1100" b="1">
              <a:latin typeface="Roboto" panose="02000000000000000000" pitchFamily="2" charset="0"/>
              <a:ea typeface="Roboto" panose="02000000000000000000" pitchFamily="2" charset="0"/>
              <a:cs typeface="Roboto" panose="02000000000000000000" pitchFamily="2" charset="0"/>
            </a:endParaRPr>
          </a:p>
          <a:p>
            <a:r>
              <a:rPr lang="en-GB" sz="1100" b="1">
                <a:latin typeface="Roboto" panose="02000000000000000000" pitchFamily="2" charset="0"/>
                <a:ea typeface="Roboto" panose="02000000000000000000" pitchFamily="2" charset="0"/>
                <a:cs typeface="Roboto" panose="02000000000000000000" pitchFamily="2" charset="0"/>
              </a:rPr>
              <a:t>Representatives</a:t>
            </a:r>
            <a:r>
              <a:rPr lang="en-GB" sz="1100">
                <a:latin typeface="Roboto" panose="02000000000000000000" pitchFamily="2" charset="0"/>
                <a:ea typeface="Roboto" panose="02000000000000000000" pitchFamily="2" charset="0"/>
                <a:cs typeface="Roboto" panose="02000000000000000000" pitchFamily="2" charset="0"/>
              </a:rPr>
              <a:t>: will show all registered staff from your company attending the show (all attendee’s will be registered 2 weeks before the event).</a:t>
            </a:r>
          </a:p>
          <a:p>
            <a:endParaRPr lang="en-GB" sz="1100">
              <a:latin typeface="Roboto" panose="02000000000000000000" pitchFamily="2" charset="0"/>
              <a:ea typeface="Roboto" panose="02000000000000000000" pitchFamily="2" charset="0"/>
              <a:cs typeface="Roboto" panose="02000000000000000000" pitchFamily="2" charset="0"/>
            </a:endParaRPr>
          </a:p>
          <a:p>
            <a:r>
              <a:rPr lang="en-GB" sz="1100" b="1">
                <a:latin typeface="Roboto" panose="02000000000000000000" pitchFamily="2" charset="0"/>
                <a:ea typeface="Roboto" panose="02000000000000000000" pitchFamily="2" charset="0"/>
                <a:cs typeface="Roboto" panose="02000000000000000000" pitchFamily="2" charset="0"/>
              </a:rPr>
              <a:t>About: </a:t>
            </a:r>
            <a:r>
              <a:rPr lang="en-GB" sz="1100">
                <a:latin typeface="Roboto" panose="02000000000000000000" pitchFamily="2" charset="0"/>
                <a:ea typeface="Roboto" panose="02000000000000000000" pitchFamily="2" charset="0"/>
                <a:cs typeface="Roboto" panose="02000000000000000000" pitchFamily="2" charset="0"/>
              </a:rPr>
              <a:t>short company description</a:t>
            </a:r>
          </a:p>
          <a:p>
            <a:endParaRPr lang="en-GB" sz="105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A378E-3E9A-42C9-889F-62BB9846FB9F}"/>
              </a:ext>
            </a:extLst>
          </p:cNvPr>
          <p:cNvPicPr>
            <a:picLocks noChangeAspect="1"/>
          </p:cNvPicPr>
          <p:nvPr/>
        </p:nvPicPr>
        <p:blipFill>
          <a:blip r:embed="rId2"/>
          <a:stretch>
            <a:fillRect/>
          </a:stretch>
        </p:blipFill>
        <p:spPr>
          <a:xfrm>
            <a:off x="3972674" y="544156"/>
            <a:ext cx="7401958" cy="6392167"/>
          </a:xfrm>
          <a:prstGeom prst="rect">
            <a:avLst/>
          </a:prstGeom>
        </p:spPr>
      </p:pic>
      <p:sp>
        <p:nvSpPr>
          <p:cNvPr id="8" name="object 8"/>
          <p:cNvSpPr txBox="1"/>
          <p:nvPr/>
        </p:nvSpPr>
        <p:spPr>
          <a:xfrm>
            <a:off x="208279" y="1343961"/>
            <a:ext cx="2821249" cy="1367041"/>
          </a:xfrm>
          <a:prstGeom prst="rect">
            <a:avLst/>
          </a:prstGeom>
        </p:spPr>
        <p:txBody>
          <a:bodyPr vert="horz" wrap="square" lIns="0" tIns="12700" rIns="0" bIns="0" rtlCol="0">
            <a:spAutoFit/>
          </a:bodyPr>
          <a:lstStyle/>
          <a:p>
            <a:pPr marL="12700" marR="7620" algn="just">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Details:</a:t>
            </a:r>
            <a:r>
              <a:rPr sz="1100" b="1"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2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edit</a:t>
            </a:r>
            <a:r>
              <a:rPr sz="1100" dirty="0">
                <a:latin typeface="Roboto" panose="02000000000000000000" pitchFamily="2" charset="0"/>
                <a:ea typeface="Roboto" panose="02000000000000000000" pitchFamily="2" charset="0"/>
                <a:cs typeface="Roboto" panose="02000000000000000000" pitchFamily="2" charset="0"/>
              </a:rPr>
              <a:t> all</a:t>
            </a:r>
            <a:r>
              <a:rPr sz="1100" spc="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company</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details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such</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as</a:t>
            </a:r>
            <a:r>
              <a:rPr sz="1100" spc="35" dirty="0">
                <a:latin typeface="Roboto" panose="02000000000000000000" pitchFamily="2" charset="0"/>
                <a:ea typeface="Roboto" panose="02000000000000000000" pitchFamily="2" charset="0"/>
                <a:cs typeface="Roboto" panose="02000000000000000000" pitchFamily="2" charset="0"/>
              </a:rPr>
              <a:t> </a:t>
            </a:r>
            <a:r>
              <a:rPr lang="en-GB" sz="1100" spc="35"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About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Us</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'B</a:t>
            </a:r>
            <a:r>
              <a:rPr sz="1100" dirty="0" err="1">
                <a:latin typeface="Roboto" panose="02000000000000000000" pitchFamily="2" charset="0"/>
                <a:ea typeface="Roboto" panose="02000000000000000000" pitchFamily="2" charset="0"/>
                <a:cs typeface="Roboto" panose="02000000000000000000" pitchFamily="2" charset="0"/>
              </a:rPr>
              <a:t>ackground</a:t>
            </a:r>
            <a:r>
              <a:rPr lang="en-GB" sz="1100" dirty="0">
                <a:latin typeface="Roboto" panose="02000000000000000000" pitchFamily="2" charset="0"/>
                <a:ea typeface="Roboto" panose="02000000000000000000" pitchFamily="2" charset="0"/>
                <a:cs typeface="Roboto" panose="02000000000000000000" pitchFamily="2" charset="0"/>
              </a:rPr>
              <a:t>'</a:t>
            </a:r>
            <a:r>
              <a:rPr sz="1100" dirty="0">
                <a:latin typeface="Roboto" panose="02000000000000000000" pitchFamily="2" charset="0"/>
                <a:ea typeface="Roboto" panose="02000000000000000000" pitchFamily="2" charset="0"/>
                <a:cs typeface="Roboto" panose="02000000000000000000" pitchFamily="2" charset="0"/>
              </a:rPr>
              <a:t>,</a:t>
            </a:r>
            <a:r>
              <a:rPr sz="1100" spc="-5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etc.</a:t>
            </a:r>
            <a:r>
              <a:rPr lang="en-US" sz="1100" spc="-20" dirty="0">
                <a:latin typeface="Roboto" panose="02000000000000000000" pitchFamily="2" charset="0"/>
                <a:ea typeface="Roboto" panose="02000000000000000000" pitchFamily="2" charset="0"/>
                <a:cs typeface="Roboto" panose="02000000000000000000" pitchFamily="2" charset="0"/>
              </a:rPr>
              <a:t> Specs are listed besides each editable option.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algn="just">
              <a:lnSpc>
                <a:spcPct val="100000"/>
              </a:lnSpc>
            </a:pPr>
            <a:r>
              <a:rPr sz="1100" dirty="0">
                <a:latin typeface="Roboto" panose="02000000000000000000" pitchFamily="2" charset="0"/>
                <a:ea typeface="Roboto" panose="02000000000000000000" pitchFamily="2" charset="0"/>
                <a:cs typeface="Roboto" panose="02000000000000000000" pitchFamily="2" charset="0"/>
              </a:rPr>
              <a:t>Don’t</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forget</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save</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changes</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by</a:t>
            </a:r>
            <a:r>
              <a:rPr sz="1100" spc="5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clicking</a:t>
            </a:r>
            <a:r>
              <a:rPr sz="1100" spc="55"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r>
              <a:rPr lang="en-GB" sz="1100" spc="-2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“Update</a:t>
            </a:r>
            <a:r>
              <a:rPr sz="1100" b="1" spc="-3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About</a:t>
            </a:r>
            <a:r>
              <a:rPr sz="1100" b="1" spc="20" dirty="0">
                <a:latin typeface="Roboto" panose="02000000000000000000" pitchFamily="2" charset="0"/>
                <a:ea typeface="Roboto" panose="02000000000000000000" pitchFamily="2" charset="0"/>
                <a:cs typeface="Roboto" panose="02000000000000000000" pitchFamily="2" charset="0"/>
              </a:rPr>
              <a:t> </a:t>
            </a:r>
            <a:r>
              <a:rPr sz="1100" b="1" spc="-20" dirty="0">
                <a:latin typeface="Roboto" panose="02000000000000000000" pitchFamily="2" charset="0"/>
                <a:ea typeface="Roboto" panose="02000000000000000000" pitchFamily="2" charset="0"/>
                <a:cs typeface="Roboto" panose="02000000000000000000" pitchFamily="2" charset="0"/>
              </a:rPr>
              <a:t>Us”</a:t>
            </a:r>
            <a:r>
              <a:rPr lang="en-GB" sz="1100" b="1" spc="-20" dirty="0">
                <a:latin typeface="Roboto" panose="02000000000000000000" pitchFamily="2" charset="0"/>
                <a:ea typeface="Roboto" panose="02000000000000000000" pitchFamily="2" charset="0"/>
                <a:cs typeface="Roboto" panose="02000000000000000000" pitchFamily="2" charset="0"/>
              </a:rPr>
              <a:t> </a:t>
            </a:r>
            <a:r>
              <a:rPr lang="en-GB" sz="1100" spc="-20" dirty="0">
                <a:latin typeface="Roboto" panose="02000000000000000000" pitchFamily="2" charset="0"/>
                <a:ea typeface="Roboto" panose="02000000000000000000" pitchFamily="2" charset="0"/>
                <a:cs typeface="Roboto" panose="02000000000000000000" pitchFamily="2" charset="0"/>
              </a:rPr>
              <a:t>a</a:t>
            </a:r>
            <a:r>
              <a:rPr lang="en-US" sz="1100" spc="-20" dirty="0">
                <a:latin typeface="Roboto" panose="02000000000000000000" pitchFamily="2" charset="0"/>
                <a:ea typeface="Roboto" panose="02000000000000000000" pitchFamily="2" charset="0"/>
                <a:cs typeface="Roboto" panose="02000000000000000000" pitchFamily="2" charset="0"/>
              </a:rPr>
              <a:t>t the bottom of the page.</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9" name="object 9"/>
          <p:cNvSpPr txBox="1"/>
          <p:nvPr/>
        </p:nvSpPr>
        <p:spPr>
          <a:xfrm>
            <a:off x="237721" y="3840568"/>
            <a:ext cx="2988363" cy="1559401"/>
          </a:xfrm>
          <a:prstGeom prst="rect">
            <a:avLst/>
          </a:prstGeom>
        </p:spPr>
        <p:txBody>
          <a:bodyPr vert="horz" wrap="square" lIns="0" tIns="12700" rIns="0" bIns="0" rtlCol="0">
            <a:spAutoFit/>
          </a:bodyPr>
          <a:lstStyle/>
          <a:p>
            <a:pPr marL="12700" marR="5080" algn="just">
              <a:lnSpc>
                <a:spcPct val="100000"/>
              </a:lnSpc>
              <a:spcBef>
                <a:spcPts val="100"/>
              </a:spcBef>
            </a:pPr>
            <a:r>
              <a:rPr lang="en-US" sz="1100" b="1" dirty="0">
                <a:latin typeface="Roboto" panose="02000000000000000000" pitchFamily="2" charset="0"/>
                <a:ea typeface="Roboto" panose="02000000000000000000" pitchFamily="2" charset="0"/>
                <a:cs typeface="Roboto" panose="02000000000000000000" pitchFamily="2" charset="0"/>
              </a:rPr>
              <a:t>Header Banner</a:t>
            </a:r>
            <a:r>
              <a:rPr sz="1100" b="1" dirty="0">
                <a:latin typeface="Roboto" panose="02000000000000000000" pitchFamily="2" charset="0"/>
                <a:ea typeface="Roboto" panose="02000000000000000000" pitchFamily="2" charset="0"/>
                <a:cs typeface="Roboto" panose="02000000000000000000" pitchFamily="2" charset="0"/>
              </a:rPr>
              <a:t>:</a:t>
            </a:r>
            <a:r>
              <a:rPr sz="1100" b="1" spc="325" dirty="0">
                <a:latin typeface="Roboto" panose="02000000000000000000" pitchFamily="2" charset="0"/>
                <a:ea typeface="Roboto" panose="02000000000000000000" pitchFamily="2" charset="0"/>
                <a:cs typeface="Roboto" panose="02000000000000000000" pitchFamily="2" charset="0"/>
              </a:rPr>
              <a:t> </a:t>
            </a:r>
            <a:r>
              <a:rPr lang="en-US" sz="1100" b="1" dirty="0">
                <a:latin typeface="Roboto" panose="02000000000000000000" pitchFamily="2" charset="0"/>
                <a:ea typeface="Roboto" panose="02000000000000000000" pitchFamily="2" charset="0"/>
                <a:cs typeface="Roboto" panose="02000000000000000000" pitchFamily="2" charset="0"/>
              </a:rPr>
              <a:t>1250 x 150</a:t>
            </a:r>
            <a:r>
              <a:rPr lang="en-US" sz="1100" b="1" spc="-10" dirty="0">
                <a:latin typeface="Roboto" panose="02000000000000000000" pitchFamily="2" charset="0"/>
                <a:ea typeface="Roboto" panose="02000000000000000000" pitchFamily="2" charset="0"/>
                <a:cs typeface="Roboto" panose="02000000000000000000" pitchFamily="2" charset="0"/>
              </a:rPr>
              <a:t>px</a:t>
            </a:r>
            <a:r>
              <a:rPr lang="en-US" sz="1100" b="1"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recommended</a:t>
            </a:r>
            <a:r>
              <a:rPr sz="1100" dirty="0">
                <a:latin typeface="Roboto" panose="02000000000000000000" pitchFamily="2" charset="0"/>
                <a:ea typeface="Roboto" panose="02000000000000000000" pitchFamily="2" charset="0"/>
                <a:cs typeface="Roboto" panose="02000000000000000000" pitchFamily="2" charset="0"/>
              </a:rPr>
              <a:t>.</a:t>
            </a:r>
            <a:r>
              <a:rPr sz="1100" spc="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background</a:t>
            </a:r>
            <a:r>
              <a:rPr sz="1100" spc="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appears</a:t>
            </a:r>
            <a:r>
              <a:rPr sz="1100" spc="80" dirty="0">
                <a:latin typeface="Roboto" panose="02000000000000000000" pitchFamily="2" charset="0"/>
                <a:ea typeface="Roboto" panose="02000000000000000000" pitchFamily="2" charset="0"/>
                <a:cs typeface="Roboto" panose="02000000000000000000" pitchFamily="2" charset="0"/>
              </a:rPr>
              <a:t> </a:t>
            </a:r>
            <a:r>
              <a:rPr lang="en-US" sz="1100" spc="-10" dirty="0">
                <a:latin typeface="Roboto" panose="02000000000000000000" pitchFamily="2" charset="0"/>
                <a:ea typeface="Roboto" panose="02000000000000000000" pitchFamily="2" charset="0"/>
                <a:cs typeface="Roboto" panose="02000000000000000000" pitchFamily="2" charset="0"/>
              </a:rPr>
              <a:t>at the top of your stand </a:t>
            </a:r>
            <a:r>
              <a:rPr sz="1100" dirty="0">
                <a:latin typeface="Roboto" panose="02000000000000000000" pitchFamily="2" charset="0"/>
                <a:ea typeface="Roboto" panose="02000000000000000000" pitchFamily="2" charset="0"/>
                <a:cs typeface="Roboto" panose="02000000000000000000" pitchFamily="2" charset="0"/>
              </a:rPr>
              <a:t>so</a:t>
            </a:r>
            <a:r>
              <a:rPr sz="1100" spc="30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abstract</a:t>
            </a:r>
            <a:r>
              <a:rPr sz="1100" spc="31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backgrounds</a:t>
            </a:r>
            <a:r>
              <a:rPr sz="1100" dirty="0">
                <a:latin typeface="Roboto" panose="02000000000000000000" pitchFamily="2" charset="0"/>
                <a:ea typeface="Roboto" panose="02000000000000000000" pitchFamily="2" charset="0"/>
                <a:cs typeface="Roboto" panose="02000000000000000000" pitchFamily="2" charset="0"/>
              </a:rPr>
              <a:t> without</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any</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text to</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logos</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work</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best</a:t>
            </a:r>
            <a:r>
              <a:rPr lang="en-GB" sz="1100" dirty="0">
                <a:latin typeface="Roboto" panose="02000000000000000000" pitchFamily="2" charset="0"/>
                <a:ea typeface="Roboto" panose="02000000000000000000" pitchFamily="2" charset="0"/>
                <a:cs typeface="Roboto" panose="02000000000000000000" pitchFamily="2" charset="0"/>
              </a:rPr>
              <a:t>.</a:t>
            </a:r>
            <a:r>
              <a:rPr sz="1100" spc="-5" dirty="0">
                <a:latin typeface="Roboto" panose="02000000000000000000" pitchFamily="2" charset="0"/>
                <a:ea typeface="Roboto" panose="02000000000000000000" pitchFamily="2" charset="0"/>
                <a:cs typeface="Roboto" panose="02000000000000000000" pitchFamily="2" charset="0"/>
              </a:rPr>
              <a:t> </a:t>
            </a:r>
            <a:endParaRPr lang="en-GB" sz="1100" spc="-5" dirty="0">
              <a:latin typeface="Roboto" panose="02000000000000000000" pitchFamily="2" charset="0"/>
              <a:ea typeface="Roboto" panose="02000000000000000000" pitchFamily="2" charset="0"/>
              <a:cs typeface="Roboto" panose="02000000000000000000" pitchFamily="2" charset="0"/>
            </a:endParaRPr>
          </a:p>
          <a:p>
            <a:pPr marL="12700" marR="5080" algn="just">
              <a:lnSpc>
                <a:spcPct val="100000"/>
              </a:lnSpc>
              <a:spcBef>
                <a:spcPts val="100"/>
              </a:spcBef>
            </a:pPr>
            <a:endParaRPr lang="en-US" sz="1100" spc="-5" dirty="0">
              <a:latin typeface="Roboto" panose="02000000000000000000" pitchFamily="2" charset="0"/>
              <a:ea typeface="Roboto" panose="02000000000000000000" pitchFamily="2" charset="0"/>
              <a:cs typeface="Roboto" panose="02000000000000000000" pitchFamily="2" charset="0"/>
            </a:endParaRPr>
          </a:p>
          <a:p>
            <a:pPr marL="12700" marR="5080" algn="just">
              <a:spcBef>
                <a:spcPts val="100"/>
              </a:spcBef>
            </a:pPr>
            <a:r>
              <a:rPr lang="en-US" sz="1100" b="1" dirty="0">
                <a:latin typeface="Roboto" panose="02000000000000000000" pitchFamily="2" charset="0"/>
                <a:ea typeface="Roboto" panose="02000000000000000000" pitchFamily="2" charset="0"/>
                <a:cs typeface="Roboto" panose="02000000000000000000" pitchFamily="2" charset="0"/>
              </a:rPr>
              <a:t>Thumbnail: </a:t>
            </a:r>
            <a:r>
              <a:rPr lang="en-US" sz="1100" dirty="0">
                <a:latin typeface="Roboto" panose="02000000000000000000" pitchFamily="2" charset="0"/>
                <a:ea typeface="Roboto" panose="02000000000000000000" pitchFamily="2" charset="0"/>
                <a:cs typeface="Roboto" panose="02000000000000000000" pitchFamily="2" charset="0"/>
              </a:rPr>
              <a:t>600 x 250px is in the lobby of the Exhibit Hall - we will provide one for you if you choose not to add one of your own.</a:t>
            </a:r>
          </a:p>
          <a:p>
            <a:pPr marL="12700" marR="5080" algn="just">
              <a:lnSpc>
                <a:spcPct val="100000"/>
              </a:lnSpc>
              <a:spcBef>
                <a:spcPts val="100"/>
              </a:spcBef>
            </a:pP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0" name="object 10"/>
          <p:cNvSpPr txBox="1">
            <a:spLocks noGrp="1"/>
          </p:cNvSpPr>
          <p:nvPr>
            <p:ph type="title"/>
          </p:nvPr>
        </p:nvSpPr>
        <p:spPr>
          <a:xfrm>
            <a:off x="237722" y="544156"/>
            <a:ext cx="6666401" cy="289823"/>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4</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1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BUILD YOUR BOOTH</a:t>
            </a:r>
            <a:endParaRPr lang="en-GB" b="1" spc="-1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1DA927B8-772A-4428-ACB5-59501AFD934C}"/>
              </a:ext>
            </a:extLst>
          </p:cNvPr>
          <p:cNvSpPr/>
          <p:nvPr/>
        </p:nvSpPr>
        <p:spPr>
          <a:xfrm>
            <a:off x="4332270" y="658988"/>
            <a:ext cx="12192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881331-0A70-4E36-AFDC-127B769D57AC}"/>
              </a:ext>
            </a:extLst>
          </p:cNvPr>
          <p:cNvSpPr/>
          <p:nvPr/>
        </p:nvSpPr>
        <p:spPr>
          <a:xfrm>
            <a:off x="5715087" y="4389245"/>
            <a:ext cx="637309"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8B285-E5B5-4E5B-AD68-E5C08D5BB464}"/>
              </a:ext>
            </a:extLst>
          </p:cNvPr>
          <p:cNvSpPr/>
          <p:nvPr/>
        </p:nvSpPr>
        <p:spPr>
          <a:xfrm>
            <a:off x="5715087" y="3429000"/>
            <a:ext cx="761825" cy="14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9">
            <a:extLst>
              <a:ext uri="{FF2B5EF4-FFF2-40B4-BE49-F238E27FC236}">
                <a16:creationId xmlns:a16="http://schemas.microsoft.com/office/drawing/2014/main" id="{563F16A7-C784-14F3-DECD-7502AC0D574A}"/>
              </a:ext>
            </a:extLst>
          </p:cNvPr>
          <p:cNvSpPr txBox="1"/>
          <p:nvPr/>
        </p:nvSpPr>
        <p:spPr>
          <a:xfrm>
            <a:off x="237721" y="2829844"/>
            <a:ext cx="2988363" cy="689932"/>
          </a:xfrm>
          <a:prstGeom prst="rect">
            <a:avLst/>
          </a:prstGeom>
        </p:spPr>
        <p:txBody>
          <a:bodyPr vert="horz" wrap="square" lIns="0" tIns="12700" rIns="0" bIns="0" rtlCol="0">
            <a:spAutoFit/>
          </a:bodyPr>
          <a:lstStyle/>
          <a:p>
            <a:pPr marL="12700" marR="5080" algn="just">
              <a:lnSpc>
                <a:spcPct val="100000"/>
              </a:lnSpc>
              <a:spcBef>
                <a:spcPts val="100"/>
              </a:spcBef>
            </a:pPr>
            <a:r>
              <a:rPr lang="en-US" sz="1100" b="1" dirty="0">
                <a:latin typeface="Roboto" panose="02000000000000000000" pitchFamily="2" charset="0"/>
                <a:ea typeface="Roboto" panose="02000000000000000000" pitchFamily="2" charset="0"/>
                <a:cs typeface="Roboto" panose="02000000000000000000" pitchFamily="2" charset="0"/>
              </a:rPr>
              <a:t>Logo</a:t>
            </a:r>
            <a:r>
              <a:rPr sz="1100" b="1"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The logo is automatically added from our records and can not be changed here.  If this needs to be updated, please contact </a:t>
            </a:r>
            <a:r>
              <a:rPr lang="en-US" sz="1100" dirty="0">
                <a:latin typeface="Roboto" panose="02000000000000000000" pitchFamily="2" charset="0"/>
                <a:ea typeface="Roboto" panose="02000000000000000000" pitchFamily="2" charset="0"/>
                <a:cs typeface="Roboto" panose="02000000000000000000" pitchFamily="2" charset="0"/>
                <a:hlinkClick r:id="rId3"/>
              </a:rPr>
              <a:t>superreturninternational.ops@informa.com</a:t>
            </a:r>
            <a:endParaRPr sz="10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52216F-CDA6-9580-C00E-7A6BE8B90E33}"/>
              </a:ext>
            </a:extLst>
          </p:cNvPr>
          <p:cNvPicPr>
            <a:picLocks noChangeAspect="1"/>
          </p:cNvPicPr>
          <p:nvPr/>
        </p:nvPicPr>
        <p:blipFill>
          <a:blip r:embed="rId2"/>
          <a:stretch>
            <a:fillRect/>
          </a:stretch>
        </p:blipFill>
        <p:spPr>
          <a:xfrm>
            <a:off x="5177305" y="542543"/>
            <a:ext cx="7028947" cy="5082080"/>
          </a:xfrm>
          <a:prstGeom prst="rect">
            <a:avLst/>
          </a:prstGeom>
        </p:spPr>
      </p:pic>
      <p:sp>
        <p:nvSpPr>
          <p:cNvPr id="7" name="object 7"/>
          <p:cNvSpPr/>
          <p:nvPr/>
        </p:nvSpPr>
        <p:spPr>
          <a:xfrm>
            <a:off x="4886514" y="3181286"/>
            <a:ext cx="238125" cy="1740535"/>
          </a:xfrm>
          <a:custGeom>
            <a:avLst/>
            <a:gdLst/>
            <a:ahLst/>
            <a:cxnLst/>
            <a:rect l="l" t="t" r="r" b="b"/>
            <a:pathLst>
              <a:path w="238125" h="1740535">
                <a:moveTo>
                  <a:pt x="237743" y="1740408"/>
                </a:moveTo>
                <a:lnTo>
                  <a:pt x="191470" y="1738851"/>
                </a:lnTo>
                <a:lnTo>
                  <a:pt x="153685" y="1734607"/>
                </a:lnTo>
                <a:lnTo>
                  <a:pt x="128212" y="1728310"/>
                </a:lnTo>
                <a:lnTo>
                  <a:pt x="118871" y="1720595"/>
                </a:lnTo>
                <a:lnTo>
                  <a:pt x="118871" y="890016"/>
                </a:lnTo>
                <a:lnTo>
                  <a:pt x="109531" y="882312"/>
                </a:lnTo>
                <a:lnTo>
                  <a:pt x="84058" y="876014"/>
                </a:lnTo>
                <a:lnTo>
                  <a:pt x="46273" y="871763"/>
                </a:lnTo>
                <a:lnTo>
                  <a:pt x="0" y="870204"/>
                </a:lnTo>
                <a:lnTo>
                  <a:pt x="46273" y="868644"/>
                </a:lnTo>
                <a:lnTo>
                  <a:pt x="84058" y="864393"/>
                </a:lnTo>
                <a:lnTo>
                  <a:pt x="109531" y="858095"/>
                </a:lnTo>
                <a:lnTo>
                  <a:pt x="118871" y="850391"/>
                </a:lnTo>
                <a:lnTo>
                  <a:pt x="118871" y="19812"/>
                </a:lnTo>
                <a:lnTo>
                  <a:pt x="128212" y="12108"/>
                </a:lnTo>
                <a:lnTo>
                  <a:pt x="153685" y="5810"/>
                </a:lnTo>
                <a:lnTo>
                  <a:pt x="191470" y="1559"/>
                </a:lnTo>
                <a:lnTo>
                  <a:pt x="237743" y="0"/>
                </a:lnTo>
              </a:path>
            </a:pathLst>
          </a:custGeom>
          <a:ln w="6350">
            <a:solidFill>
              <a:srgbClr val="FF0000"/>
            </a:solidFill>
          </a:ln>
        </p:spPr>
        <p:txBody>
          <a:bodyPr wrap="square" lIns="0" tIns="0" rIns="0" bIns="0" rtlCol="0"/>
          <a:lstStyle/>
          <a:p>
            <a:endParaRPr/>
          </a:p>
        </p:txBody>
      </p:sp>
      <p:sp>
        <p:nvSpPr>
          <p:cNvPr id="9" name="object 9"/>
          <p:cNvSpPr/>
          <p:nvPr/>
        </p:nvSpPr>
        <p:spPr>
          <a:xfrm>
            <a:off x="10124694" y="5143563"/>
            <a:ext cx="1308100" cy="281940"/>
          </a:xfrm>
          <a:custGeom>
            <a:avLst/>
            <a:gdLst/>
            <a:ahLst/>
            <a:cxnLst/>
            <a:rect l="l" t="t" r="r" b="b"/>
            <a:pathLst>
              <a:path w="1308100" h="281939">
                <a:moveTo>
                  <a:pt x="0" y="281940"/>
                </a:moveTo>
                <a:lnTo>
                  <a:pt x="1307592" y="281940"/>
                </a:lnTo>
                <a:lnTo>
                  <a:pt x="1307592" y="0"/>
                </a:lnTo>
                <a:lnTo>
                  <a:pt x="0" y="0"/>
                </a:lnTo>
                <a:lnTo>
                  <a:pt x="0" y="281940"/>
                </a:lnTo>
                <a:close/>
              </a:path>
            </a:pathLst>
          </a:custGeom>
          <a:ln w="28574">
            <a:solidFill>
              <a:srgbClr val="FF0000"/>
            </a:solidFill>
          </a:ln>
        </p:spPr>
        <p:txBody>
          <a:bodyPr wrap="square" lIns="0" tIns="0" rIns="0" bIns="0" rtlCol="0"/>
          <a:lstStyle/>
          <a:p>
            <a:endParaRPr/>
          </a:p>
        </p:txBody>
      </p:sp>
      <p:sp>
        <p:nvSpPr>
          <p:cNvPr id="10" name="object 10"/>
          <p:cNvSpPr/>
          <p:nvPr/>
        </p:nvSpPr>
        <p:spPr>
          <a:xfrm>
            <a:off x="4794503" y="542543"/>
            <a:ext cx="213360" cy="1257300"/>
          </a:xfrm>
          <a:custGeom>
            <a:avLst/>
            <a:gdLst/>
            <a:ahLst/>
            <a:cxnLst/>
            <a:rect l="l" t="t" r="r" b="b"/>
            <a:pathLst>
              <a:path w="213360" h="1257300">
                <a:moveTo>
                  <a:pt x="213360" y="1257300"/>
                </a:moveTo>
                <a:lnTo>
                  <a:pt x="171831" y="1255897"/>
                </a:lnTo>
                <a:lnTo>
                  <a:pt x="137922" y="1252077"/>
                </a:lnTo>
                <a:lnTo>
                  <a:pt x="115062" y="1246423"/>
                </a:lnTo>
                <a:lnTo>
                  <a:pt x="106680" y="1239519"/>
                </a:lnTo>
                <a:lnTo>
                  <a:pt x="106680" y="646429"/>
                </a:lnTo>
                <a:lnTo>
                  <a:pt x="98298" y="639526"/>
                </a:lnTo>
                <a:lnTo>
                  <a:pt x="75437" y="633872"/>
                </a:lnTo>
                <a:lnTo>
                  <a:pt x="41528" y="630052"/>
                </a:lnTo>
                <a:lnTo>
                  <a:pt x="0" y="628650"/>
                </a:lnTo>
                <a:lnTo>
                  <a:pt x="41529" y="627247"/>
                </a:lnTo>
                <a:lnTo>
                  <a:pt x="75438" y="623427"/>
                </a:lnTo>
                <a:lnTo>
                  <a:pt x="98298" y="617773"/>
                </a:lnTo>
                <a:lnTo>
                  <a:pt x="106680" y="610869"/>
                </a:lnTo>
                <a:lnTo>
                  <a:pt x="106680" y="17779"/>
                </a:lnTo>
                <a:lnTo>
                  <a:pt x="115062" y="10876"/>
                </a:lnTo>
                <a:lnTo>
                  <a:pt x="137922" y="5222"/>
                </a:lnTo>
                <a:lnTo>
                  <a:pt x="171831" y="1402"/>
                </a:lnTo>
                <a:lnTo>
                  <a:pt x="213360" y="0"/>
                </a:lnTo>
              </a:path>
            </a:pathLst>
          </a:custGeom>
          <a:ln w="6350">
            <a:solidFill>
              <a:srgbClr val="FF0000"/>
            </a:solidFill>
          </a:ln>
        </p:spPr>
        <p:txBody>
          <a:bodyPr wrap="square" lIns="0" tIns="0" rIns="0" bIns="0" rtlCol="0"/>
          <a:lstStyle/>
          <a:p>
            <a:endParaRPr/>
          </a:p>
        </p:txBody>
      </p:sp>
      <p:sp>
        <p:nvSpPr>
          <p:cNvPr id="11" name="object 11"/>
          <p:cNvSpPr txBox="1"/>
          <p:nvPr/>
        </p:nvSpPr>
        <p:spPr>
          <a:xfrm>
            <a:off x="652084" y="2618058"/>
            <a:ext cx="2881142" cy="1367041"/>
          </a:xfrm>
          <a:prstGeom prst="rect">
            <a:avLst/>
          </a:prstGeom>
        </p:spPr>
        <p:txBody>
          <a:bodyPr vert="horz" wrap="square" lIns="0" tIns="12700" rIns="0" bIns="0" rtlCol="0">
            <a:spAutoFit/>
          </a:bodyPr>
          <a:lstStyle/>
          <a:p>
            <a:pPr marL="12700" marR="5080" algn="just">
              <a:lnSpc>
                <a:spcPct val="100000"/>
              </a:lnSpc>
              <a:spcBef>
                <a:spcPts val="100"/>
              </a:spcBef>
            </a:pPr>
            <a:r>
              <a:rPr lang="en-US" sz="1100" b="1" dirty="0">
                <a:latin typeface="Roboto" panose="02000000000000000000" pitchFamily="2" charset="0"/>
                <a:ea typeface="Roboto" panose="02000000000000000000" pitchFamily="2" charset="0"/>
                <a:cs typeface="Roboto" panose="02000000000000000000" pitchFamily="2" charset="0"/>
              </a:rPr>
              <a:t>Content</a:t>
            </a:r>
            <a:r>
              <a:rPr sz="1100" b="1" spc="19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Tags:</a:t>
            </a:r>
            <a:r>
              <a:rPr sz="1100" b="1" spc="200"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If these have been provided for the event</a:t>
            </a:r>
            <a:r>
              <a:rPr lang="en-US" sz="1100" b="1" spc="200" dirty="0">
                <a:latin typeface="Roboto" panose="02000000000000000000" pitchFamily="2" charset="0"/>
                <a:ea typeface="Roboto" panose="02000000000000000000" pitchFamily="2" charset="0"/>
                <a:cs typeface="Roboto" panose="02000000000000000000" pitchFamily="2" charset="0"/>
              </a:rPr>
              <a:t>, </a:t>
            </a:r>
            <a:r>
              <a:rPr lang="en-GB" sz="1100" dirty="0">
                <a:latin typeface="Roboto" panose="02000000000000000000" pitchFamily="2" charset="0"/>
                <a:ea typeface="Roboto" panose="02000000000000000000" pitchFamily="2" charset="0"/>
                <a:cs typeface="Roboto" panose="02000000000000000000" pitchFamily="2" charset="0"/>
              </a:rPr>
              <a:t>pick</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up</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19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10</a:t>
            </a:r>
            <a:r>
              <a:rPr sz="1100" spc="20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1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that</a:t>
            </a:r>
            <a:r>
              <a:rPr sz="1100" spc="19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best</a:t>
            </a:r>
            <a:r>
              <a:rPr sz="1100" dirty="0">
                <a:latin typeface="Roboto" panose="02000000000000000000" pitchFamily="2" charset="0"/>
                <a:ea typeface="Roboto" panose="02000000000000000000" pitchFamily="2" charset="0"/>
                <a:cs typeface="Roboto" panose="02000000000000000000" pitchFamily="2" charset="0"/>
              </a:rPr>
              <a:t> define</a:t>
            </a:r>
            <a:r>
              <a:rPr sz="1100" spc="27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stand</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2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help</a:t>
            </a:r>
            <a:r>
              <a:rPr sz="1100" spc="28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2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most</a:t>
            </a:r>
            <a:r>
              <a:rPr sz="1100" spc="280"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relevant</a:t>
            </a:r>
            <a:r>
              <a:rPr sz="1100" dirty="0">
                <a:latin typeface="Roboto" panose="02000000000000000000" pitchFamily="2" charset="0"/>
                <a:ea typeface="Roboto" panose="02000000000000000000" pitchFamily="2" charset="0"/>
                <a:cs typeface="Roboto" panose="02000000000000000000" pitchFamily="2" charset="0"/>
              </a:rPr>
              <a:t> attendees</a:t>
            </a:r>
            <a:r>
              <a:rPr sz="1100" spc="1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find</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Attendees</a:t>
            </a:r>
            <a:r>
              <a:rPr sz="1100" spc="1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can</a:t>
            </a:r>
            <a:r>
              <a:rPr sz="1100" spc="13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filter</a:t>
            </a:r>
            <a:r>
              <a:rPr sz="1100" spc="135" dirty="0">
                <a:latin typeface="Roboto" panose="02000000000000000000" pitchFamily="2" charset="0"/>
                <a:ea typeface="Roboto" panose="02000000000000000000" pitchFamily="2" charset="0"/>
                <a:cs typeface="Roboto" panose="02000000000000000000" pitchFamily="2" charset="0"/>
              </a:rPr>
              <a:t> </a:t>
            </a:r>
            <a:r>
              <a:rPr sz="1100" spc="-10" dirty="0">
                <a:latin typeface="Roboto" panose="02000000000000000000" pitchFamily="2" charset="0"/>
                <a:ea typeface="Roboto" panose="02000000000000000000" pitchFamily="2" charset="0"/>
                <a:cs typeface="Roboto" panose="02000000000000000000" pitchFamily="2" charset="0"/>
              </a:rPr>
              <a:t>stands</a:t>
            </a:r>
            <a:r>
              <a:rPr sz="1100" dirty="0">
                <a:latin typeface="Roboto" panose="02000000000000000000" pitchFamily="2" charset="0"/>
                <a:ea typeface="Roboto" panose="02000000000000000000" pitchFamily="2" charset="0"/>
                <a:cs typeface="Roboto" panose="02000000000000000000" pitchFamily="2" charset="0"/>
              </a:rPr>
              <a:t> by</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specific</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 the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Expo</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overview</a:t>
            </a:r>
            <a:r>
              <a:rPr sz="1100" spc="15"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page.</a:t>
            </a:r>
            <a:r>
              <a:rPr sz="1100" dirty="0">
                <a:latin typeface="Roboto" panose="02000000000000000000" pitchFamily="2" charset="0"/>
                <a:ea typeface="Roboto" panose="02000000000000000000" pitchFamily="2" charset="0"/>
                <a:cs typeface="Roboto" panose="02000000000000000000" pitchFamily="2" charset="0"/>
              </a:rPr>
              <a:t> Chosen</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Helix</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tags</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also</a:t>
            </a:r>
            <a:r>
              <a:rPr sz="1100" spc="4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appear</a:t>
            </a:r>
            <a:r>
              <a:rPr sz="1100" spc="4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3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top</a:t>
            </a:r>
            <a:r>
              <a:rPr sz="1100" spc="40" dirty="0">
                <a:latin typeface="Roboto" panose="02000000000000000000" pitchFamily="2" charset="0"/>
                <a:ea typeface="Roboto" panose="02000000000000000000" pitchFamily="2" charset="0"/>
                <a:cs typeface="Roboto" panose="02000000000000000000" pitchFamily="2" charset="0"/>
              </a:rPr>
              <a:t> </a:t>
            </a:r>
            <a:r>
              <a:rPr sz="1100" spc="-20" dirty="0">
                <a:latin typeface="Roboto" panose="02000000000000000000" pitchFamily="2" charset="0"/>
                <a:ea typeface="Roboto" panose="02000000000000000000" pitchFamily="2" charset="0"/>
                <a:cs typeface="Roboto" panose="02000000000000000000" pitchFamily="2" charset="0"/>
              </a:rPr>
              <a:t>left</a:t>
            </a:r>
            <a:r>
              <a:rPr sz="1100" dirty="0">
                <a:latin typeface="Roboto" panose="02000000000000000000" pitchFamily="2" charset="0"/>
                <a:ea typeface="Roboto" panose="02000000000000000000" pitchFamily="2" charset="0"/>
                <a:cs typeface="Roboto" panose="02000000000000000000" pitchFamily="2" charset="0"/>
              </a:rPr>
              <a:t> of</a:t>
            </a:r>
            <a:r>
              <a:rPr sz="1100" spc="-2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booth,</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underneath</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10" dirty="0">
                <a:latin typeface="Roboto" panose="02000000000000000000" pitchFamily="2" charset="0"/>
                <a:ea typeface="Roboto" panose="02000000000000000000" pitchFamily="2" charset="0"/>
                <a:cs typeface="Roboto" panose="02000000000000000000" pitchFamily="2" charset="0"/>
              </a:rPr>
              <a:t> logo</a:t>
            </a:r>
            <a:r>
              <a:rPr sz="1000" spc="-10" dirty="0">
                <a:latin typeface="Roboto" panose="02000000000000000000" pitchFamily="2" charset="0"/>
                <a:ea typeface="Roboto" panose="02000000000000000000" pitchFamily="2" charset="0"/>
                <a:cs typeface="Roboto" panose="02000000000000000000" pitchFamily="2" charset="0"/>
              </a:rPr>
              <a:t>.</a:t>
            </a: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652084" y="1010892"/>
            <a:ext cx="2071692" cy="335989"/>
          </a:xfrm>
          <a:prstGeom prst="rect">
            <a:avLst/>
          </a:prstGeom>
        </p:spPr>
        <p:txBody>
          <a:bodyPr vert="horz" wrap="square" lIns="0" tIns="12700" rIns="0" bIns="0" rtlCol="0">
            <a:spAutoFit/>
          </a:bodyPr>
          <a:lstStyle/>
          <a:p>
            <a:pPr marL="12700">
              <a:lnSpc>
                <a:spcPct val="100000"/>
              </a:lnSpc>
              <a:spcBef>
                <a:spcPts val="100"/>
              </a:spcBef>
            </a:pPr>
            <a:r>
              <a:rPr sz="1050" b="1">
                <a:latin typeface="Roboto" panose="02000000000000000000" pitchFamily="2" charset="0"/>
                <a:ea typeface="Roboto" panose="02000000000000000000" pitchFamily="2" charset="0"/>
                <a:cs typeface="Roboto" panose="02000000000000000000" pitchFamily="2" charset="0"/>
              </a:rPr>
              <a:t>Website</a:t>
            </a:r>
            <a:r>
              <a:rPr sz="1050" b="1" spc="-15">
                <a:latin typeface="Roboto" panose="02000000000000000000" pitchFamily="2" charset="0"/>
                <a:ea typeface="Roboto" panose="02000000000000000000" pitchFamily="2" charset="0"/>
                <a:cs typeface="Roboto" panose="02000000000000000000" pitchFamily="2" charset="0"/>
              </a:rPr>
              <a:t> </a:t>
            </a:r>
            <a:r>
              <a:rPr sz="1050" b="1">
                <a:latin typeface="Roboto" panose="02000000000000000000" pitchFamily="2" charset="0"/>
                <a:ea typeface="Roboto" panose="02000000000000000000" pitchFamily="2" charset="0"/>
                <a:cs typeface="Roboto" panose="02000000000000000000" pitchFamily="2" charset="0"/>
              </a:rPr>
              <a:t>&amp;</a:t>
            </a:r>
            <a:r>
              <a:rPr sz="1050" b="1" spc="-10">
                <a:latin typeface="Roboto" panose="02000000000000000000" pitchFamily="2" charset="0"/>
                <a:ea typeface="Roboto" panose="02000000000000000000" pitchFamily="2" charset="0"/>
                <a:cs typeface="Roboto" panose="02000000000000000000" pitchFamily="2" charset="0"/>
              </a:rPr>
              <a:t> </a:t>
            </a:r>
            <a:r>
              <a:rPr sz="1050" b="1">
                <a:latin typeface="Roboto" panose="02000000000000000000" pitchFamily="2" charset="0"/>
                <a:ea typeface="Roboto" panose="02000000000000000000" pitchFamily="2" charset="0"/>
                <a:cs typeface="Roboto" panose="02000000000000000000" pitchFamily="2" charset="0"/>
              </a:rPr>
              <a:t>Social</a:t>
            </a:r>
            <a:r>
              <a:rPr sz="1050" b="1" spc="15">
                <a:latin typeface="Roboto" panose="02000000000000000000" pitchFamily="2" charset="0"/>
                <a:ea typeface="Roboto" panose="02000000000000000000" pitchFamily="2" charset="0"/>
                <a:cs typeface="Roboto" panose="02000000000000000000" pitchFamily="2" charset="0"/>
              </a:rPr>
              <a:t> </a:t>
            </a:r>
            <a:r>
              <a:rPr sz="1050" b="1" spc="-10">
                <a:latin typeface="Roboto" panose="02000000000000000000" pitchFamily="2" charset="0"/>
                <a:ea typeface="Roboto" panose="02000000000000000000" pitchFamily="2" charset="0"/>
                <a:cs typeface="Roboto" panose="02000000000000000000" pitchFamily="2" charset="0"/>
              </a:rPr>
              <a:t>links</a:t>
            </a:r>
            <a:r>
              <a:rPr lang="en-US" sz="1050" b="1" spc="-10">
                <a:latin typeface="Roboto" panose="02000000000000000000" pitchFamily="2" charset="0"/>
                <a:ea typeface="Roboto" panose="02000000000000000000" pitchFamily="2" charset="0"/>
                <a:cs typeface="Roboto" panose="02000000000000000000" pitchFamily="2" charset="0"/>
              </a:rPr>
              <a:t>: </a:t>
            </a:r>
            <a:r>
              <a:rPr lang="en-US" sz="1050" spc="-10">
                <a:latin typeface="Roboto" panose="02000000000000000000" pitchFamily="2" charset="0"/>
                <a:ea typeface="Roboto" panose="02000000000000000000" pitchFamily="2" charset="0"/>
                <a:cs typeface="Roboto" panose="02000000000000000000" pitchFamily="2" charset="0"/>
              </a:rPr>
              <a:t>The links must include the prefix https://</a:t>
            </a:r>
            <a:endParaRPr sz="105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652084" y="4449289"/>
            <a:ext cx="2874002" cy="1367041"/>
          </a:xfrm>
          <a:prstGeom prst="rect">
            <a:avLst/>
          </a:prstGeom>
        </p:spPr>
        <p:txBody>
          <a:bodyPr vert="horz" wrap="square" lIns="0" tIns="12700" rIns="0" bIns="0" rtlCol="0">
            <a:spAutoFit/>
          </a:bodyPr>
          <a:lstStyle/>
          <a:p>
            <a:pPr marL="12700" marR="189865">
              <a:lnSpc>
                <a:spcPct val="100000"/>
              </a:lnSpc>
              <a:spcBef>
                <a:spcPts val="100"/>
              </a:spcBef>
            </a:pPr>
            <a:r>
              <a:rPr sz="1100" b="1" dirty="0">
                <a:latin typeface="Roboto" panose="02000000000000000000" pitchFamily="2" charset="0"/>
                <a:ea typeface="Roboto" panose="02000000000000000000" pitchFamily="2" charset="0"/>
                <a:cs typeface="Roboto" panose="02000000000000000000" pitchFamily="2" charset="0"/>
              </a:rPr>
              <a:t>Chat</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&amp;</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Guest</a:t>
            </a:r>
            <a:r>
              <a:rPr sz="1100" b="1" spc="-5"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book</a:t>
            </a:r>
            <a:r>
              <a:rPr sz="1100" b="1" spc="1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list:</a:t>
            </a:r>
            <a:r>
              <a:rPr sz="1100" b="1"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Interactive</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tools.</a:t>
            </a:r>
            <a:r>
              <a:rPr sz="1100" spc="-1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We</a:t>
            </a:r>
            <a:r>
              <a:rPr sz="1100" dirty="0">
                <a:latin typeface="Roboto" panose="02000000000000000000" pitchFamily="2" charset="0"/>
                <a:ea typeface="Roboto" panose="02000000000000000000" pitchFamily="2" charset="0"/>
                <a:cs typeface="Roboto" panose="02000000000000000000" pitchFamily="2" charset="0"/>
              </a:rPr>
              <a:t> recommend</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keeping</a:t>
            </a:r>
            <a:r>
              <a:rPr sz="1100" spc="15" dirty="0">
                <a:latin typeface="Roboto" panose="02000000000000000000" pitchFamily="2" charset="0"/>
                <a:ea typeface="Roboto" panose="02000000000000000000" pitchFamily="2" charset="0"/>
                <a:cs typeface="Roboto" panose="02000000000000000000" pitchFamily="2" charset="0"/>
              </a:rPr>
              <a:t> </a:t>
            </a:r>
            <a:r>
              <a:rPr lang="en-GB" sz="1100" spc="15" dirty="0">
                <a:latin typeface="Roboto" panose="02000000000000000000" pitchFamily="2" charset="0"/>
                <a:ea typeface="Roboto" panose="02000000000000000000" pitchFamily="2" charset="0"/>
                <a:cs typeface="Roboto" panose="02000000000000000000" pitchFamily="2" charset="0"/>
              </a:rPr>
              <a:t>both of these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toggle</a:t>
            </a:r>
            <a:r>
              <a:rPr lang="en-GB" sz="1100" dirty="0">
                <a:latin typeface="Roboto" panose="02000000000000000000" pitchFamily="2" charset="0"/>
                <a:ea typeface="Roboto" panose="02000000000000000000" pitchFamily="2" charset="0"/>
                <a:cs typeface="Roboto" panose="02000000000000000000" pitchFamily="2" charset="0"/>
              </a:rPr>
              <a:t>d</a:t>
            </a:r>
            <a:r>
              <a:rPr sz="1100" dirty="0">
                <a:latin typeface="Roboto" panose="02000000000000000000" pitchFamily="2" charset="0"/>
                <a:ea typeface="Roboto" panose="02000000000000000000" pitchFamily="2" charset="0"/>
                <a:cs typeface="Roboto" panose="02000000000000000000" pitchFamily="2" charset="0"/>
              </a:rPr>
              <a:t> </a:t>
            </a:r>
            <a:r>
              <a:rPr sz="1100" spc="-25" dirty="0">
                <a:latin typeface="Roboto" panose="02000000000000000000" pitchFamily="2" charset="0"/>
                <a:ea typeface="Roboto" panose="02000000000000000000" pitchFamily="2" charset="0"/>
                <a:cs typeface="Roboto" panose="02000000000000000000" pitchFamily="2" charset="0"/>
              </a:rPr>
              <a:t>on.</a:t>
            </a: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dirty="0">
              <a:latin typeface="Roboto" panose="02000000000000000000" pitchFamily="2" charset="0"/>
              <a:ea typeface="Roboto" panose="02000000000000000000" pitchFamily="2" charset="0"/>
              <a:cs typeface="Roboto" panose="02000000000000000000" pitchFamily="2" charset="0"/>
            </a:endParaRPr>
          </a:p>
          <a:p>
            <a:pPr>
              <a:lnSpc>
                <a:spcPct val="100000"/>
              </a:lnSpc>
            </a:pPr>
            <a:endParaRPr lang="en-US" sz="11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25"/>
              </a:spcBef>
            </a:pPr>
            <a:endParaRPr lang="en-US" sz="11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5"/>
              </a:spcBef>
            </a:pPr>
            <a:r>
              <a:rPr sz="1100" dirty="0">
                <a:solidFill>
                  <a:srgbClr val="FF0000"/>
                </a:solidFill>
                <a:latin typeface="Roboto" panose="02000000000000000000" pitchFamily="2" charset="0"/>
                <a:ea typeface="Roboto" panose="02000000000000000000" pitchFamily="2" charset="0"/>
                <a:cs typeface="Roboto" panose="02000000000000000000" pitchFamily="2" charset="0"/>
              </a:rPr>
              <a:t>Don’t</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forget</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to</a:t>
            </a:r>
            <a:r>
              <a:rPr sz="1100"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save</a:t>
            </a:r>
            <a:r>
              <a:rPr sz="1100"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your</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changes</a:t>
            </a:r>
            <a:r>
              <a:rPr sz="11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by</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dirty="0">
                <a:solidFill>
                  <a:srgbClr val="FF0000"/>
                </a:solidFill>
                <a:latin typeface="Roboto" panose="02000000000000000000" pitchFamily="2" charset="0"/>
                <a:ea typeface="Roboto" panose="02000000000000000000" pitchFamily="2" charset="0"/>
                <a:cs typeface="Roboto" panose="02000000000000000000" pitchFamily="2" charset="0"/>
              </a:rPr>
              <a:t>clicking</a:t>
            </a:r>
            <a:r>
              <a:rPr sz="1100"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spc="-25" dirty="0">
                <a:solidFill>
                  <a:srgbClr val="FF0000"/>
                </a:solidFill>
                <a:latin typeface="Roboto" panose="02000000000000000000" pitchFamily="2" charset="0"/>
                <a:ea typeface="Roboto" panose="02000000000000000000" pitchFamily="2" charset="0"/>
                <a:cs typeface="Roboto" panose="02000000000000000000" pitchFamily="2" charset="0"/>
              </a:rPr>
              <a:t>on</a:t>
            </a:r>
            <a:r>
              <a:rPr lang="en-GB" sz="1100"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“Update</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dirty="0">
                <a:solidFill>
                  <a:srgbClr val="FF0000"/>
                </a:solidFill>
                <a:latin typeface="Roboto" panose="02000000000000000000" pitchFamily="2" charset="0"/>
                <a:ea typeface="Roboto" panose="02000000000000000000" pitchFamily="2" charset="0"/>
                <a:cs typeface="Roboto" panose="02000000000000000000" pitchFamily="2" charset="0"/>
              </a:rPr>
              <a:t>About</a:t>
            </a:r>
            <a:r>
              <a:rPr sz="1100" b="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100" b="1" spc="-25" dirty="0">
                <a:solidFill>
                  <a:srgbClr val="FF0000"/>
                </a:solidFill>
                <a:latin typeface="Roboto" panose="02000000000000000000" pitchFamily="2" charset="0"/>
                <a:ea typeface="Roboto" panose="02000000000000000000" pitchFamily="2" charset="0"/>
                <a:cs typeface="Roboto" panose="02000000000000000000" pitchFamily="2" charset="0"/>
              </a:rPr>
              <a:t>Us”</a:t>
            </a:r>
            <a:endParaRPr sz="11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2949F156-AAFF-4BA8-119A-E42C63E88D64}"/>
              </a:ext>
            </a:extLst>
          </p:cNvPr>
          <p:cNvSpPr/>
          <p:nvPr/>
        </p:nvSpPr>
        <p:spPr>
          <a:xfrm>
            <a:off x="5394960" y="4480560"/>
            <a:ext cx="3063240" cy="539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9714807" y="1976406"/>
            <a:ext cx="2078687" cy="520655"/>
          </a:xfrm>
          <a:prstGeom prst="rect">
            <a:avLst/>
          </a:prstGeom>
        </p:spPr>
        <p:txBody>
          <a:bodyPr vert="horz" wrap="square" lIns="0" tIns="12700" rIns="0" bIns="0" rtlCol="0">
            <a:spAutoFit/>
          </a:bodyPr>
          <a:lstStyle/>
          <a:p>
            <a:pPr marL="12700">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Videos:</a:t>
            </a:r>
            <a:r>
              <a:rPr sz="1100" b="1"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An overview</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of</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all your</a:t>
            </a:r>
            <a:r>
              <a:rPr sz="1100" spc="-10">
                <a:latin typeface="Roboto" panose="02000000000000000000" pitchFamily="2" charset="0"/>
                <a:ea typeface="Roboto" panose="02000000000000000000" pitchFamily="2" charset="0"/>
                <a:cs typeface="Roboto" panose="02000000000000000000" pitchFamily="2" charset="0"/>
              </a:rPr>
              <a:t> videos.</a:t>
            </a:r>
            <a:r>
              <a:rPr lang="en-GB" sz="1100" spc="-10">
                <a:latin typeface="Roboto" panose="02000000000000000000" pitchFamily="2" charset="0"/>
                <a:ea typeface="Roboto" panose="02000000000000000000" pitchFamily="2" charset="0"/>
                <a:cs typeface="Roboto" panose="02000000000000000000" pitchFamily="2" charset="0"/>
              </a:rPr>
              <a:t> To add new videos please click on the icon highlighted. </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a:spLocks noGrp="1"/>
          </p:cNvSpPr>
          <p:nvPr>
            <p:ph type="title"/>
          </p:nvPr>
        </p:nvSpPr>
        <p:spPr>
          <a:xfrm>
            <a:off x="368185" y="537022"/>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 5 –</a:t>
            </a:r>
            <a:r>
              <a:rPr lang="en-GB" b="1" spc="-1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ADD</a:t>
            </a:r>
            <a:r>
              <a:rPr lang="en-GB" b="1" spc="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NEW</a:t>
            </a:r>
            <a:r>
              <a:rPr lang="en-GB" b="1" spc="-5">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VIDEOS</a:t>
            </a:r>
          </a:p>
        </p:txBody>
      </p:sp>
      <p:sp>
        <p:nvSpPr>
          <p:cNvPr id="13" name="object 13"/>
          <p:cNvSpPr txBox="1"/>
          <p:nvPr/>
        </p:nvSpPr>
        <p:spPr>
          <a:xfrm>
            <a:off x="9714807" y="4919360"/>
            <a:ext cx="2078687" cy="520655"/>
          </a:xfrm>
          <a:prstGeom prst="rect">
            <a:avLst/>
          </a:prstGeom>
        </p:spPr>
        <p:txBody>
          <a:bodyPr vert="horz" wrap="square" lIns="0" tIns="12700" rIns="0" bIns="0" rtlCol="0">
            <a:spAutoFit/>
          </a:bodyPr>
          <a:lstStyle/>
          <a:p>
            <a:pPr marL="12700" marR="5080">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Don’t</a:t>
            </a:r>
            <a:r>
              <a:rPr sz="1100" spc="28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forget</a:t>
            </a:r>
            <a:r>
              <a:rPr sz="1100" spc="29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to</a:t>
            </a:r>
            <a:r>
              <a:rPr sz="1100" spc="29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save</a:t>
            </a:r>
            <a:r>
              <a:rPr sz="1100" spc="28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all</a:t>
            </a:r>
            <a:r>
              <a:rPr sz="1100" spc="28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changes</a:t>
            </a:r>
            <a:r>
              <a:rPr sz="1100" spc="290">
                <a:latin typeface="Roboto" panose="02000000000000000000" pitchFamily="2" charset="0"/>
                <a:ea typeface="Roboto" panose="02000000000000000000" pitchFamily="2" charset="0"/>
                <a:cs typeface="Roboto" panose="02000000000000000000" pitchFamily="2" charset="0"/>
              </a:rPr>
              <a:t> </a:t>
            </a:r>
            <a:r>
              <a:rPr sz="1100" spc="-25">
                <a:latin typeface="Roboto" panose="02000000000000000000" pitchFamily="2" charset="0"/>
                <a:ea typeface="Roboto" panose="02000000000000000000" pitchFamily="2" charset="0"/>
                <a:cs typeface="Roboto" panose="02000000000000000000" pitchFamily="2" charset="0"/>
              </a:rPr>
              <a:t>by</a:t>
            </a:r>
            <a:r>
              <a:rPr sz="1100">
                <a:latin typeface="Roboto" panose="02000000000000000000" pitchFamily="2" charset="0"/>
                <a:ea typeface="Roboto" panose="02000000000000000000" pitchFamily="2" charset="0"/>
                <a:cs typeface="Roboto" panose="02000000000000000000" pitchFamily="2" charset="0"/>
              </a:rPr>
              <a:t> clicking</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on</a:t>
            </a:r>
            <a:r>
              <a:rPr sz="1100" spc="-30">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“Update</a:t>
            </a:r>
            <a:r>
              <a:rPr sz="1100" b="1" spc="10">
                <a:latin typeface="Roboto" panose="02000000000000000000" pitchFamily="2" charset="0"/>
                <a:ea typeface="Roboto" panose="02000000000000000000" pitchFamily="2" charset="0"/>
                <a:cs typeface="Roboto" panose="02000000000000000000" pitchFamily="2" charset="0"/>
              </a:rPr>
              <a:t> </a:t>
            </a:r>
            <a:r>
              <a:rPr sz="1100" b="1" spc="-10">
                <a:latin typeface="Roboto" panose="02000000000000000000" pitchFamily="2" charset="0"/>
                <a:ea typeface="Roboto" panose="02000000000000000000" pitchFamily="2" charset="0"/>
                <a:cs typeface="Roboto" panose="02000000000000000000" pitchFamily="2" charset="0"/>
              </a:rPr>
              <a:t>Videos”</a:t>
            </a:r>
            <a:endParaRPr sz="1100">
              <a:latin typeface="Roboto" panose="02000000000000000000" pitchFamily="2" charset="0"/>
              <a:ea typeface="Roboto" panose="02000000000000000000" pitchFamily="2" charset="0"/>
              <a:cs typeface="Roboto" panose="02000000000000000000" pitchFamily="2" charset="0"/>
            </a:endParaRPr>
          </a:p>
        </p:txBody>
      </p:sp>
      <p:pic>
        <p:nvPicPr>
          <p:cNvPr id="16" name="Picture 15">
            <a:extLst>
              <a:ext uri="{FF2B5EF4-FFF2-40B4-BE49-F238E27FC236}">
                <a16:creationId xmlns:a16="http://schemas.microsoft.com/office/drawing/2014/main" id="{0DC7F64F-8FA6-46E1-8DA7-0CAEA7EE3E03}"/>
              </a:ext>
            </a:extLst>
          </p:cNvPr>
          <p:cNvPicPr>
            <a:picLocks noChangeAspect="1"/>
          </p:cNvPicPr>
          <p:nvPr/>
        </p:nvPicPr>
        <p:blipFill>
          <a:blip r:embed="rId3"/>
          <a:stretch>
            <a:fillRect/>
          </a:stretch>
        </p:blipFill>
        <p:spPr>
          <a:xfrm>
            <a:off x="3657600" y="1160616"/>
            <a:ext cx="5988358" cy="4940554"/>
          </a:xfrm>
          <a:prstGeom prst="rect">
            <a:avLst/>
          </a:prstGeom>
        </p:spPr>
      </p:pic>
      <p:pic>
        <p:nvPicPr>
          <p:cNvPr id="18" name="Picture 17">
            <a:extLst>
              <a:ext uri="{FF2B5EF4-FFF2-40B4-BE49-F238E27FC236}">
                <a16:creationId xmlns:a16="http://schemas.microsoft.com/office/drawing/2014/main" id="{124BA2A0-824E-4612-A0BC-037C187E35DC}"/>
              </a:ext>
            </a:extLst>
          </p:cNvPr>
          <p:cNvPicPr>
            <a:picLocks noChangeAspect="1"/>
          </p:cNvPicPr>
          <p:nvPr/>
        </p:nvPicPr>
        <p:blipFill rotWithShape="1">
          <a:blip r:embed="rId4"/>
          <a:srcRect r="12670"/>
          <a:stretch/>
        </p:blipFill>
        <p:spPr>
          <a:xfrm>
            <a:off x="4532746" y="5020805"/>
            <a:ext cx="5113212" cy="1187511"/>
          </a:xfrm>
          <a:prstGeom prst="rect">
            <a:avLst/>
          </a:prstGeom>
        </p:spPr>
      </p:pic>
      <p:sp>
        <p:nvSpPr>
          <p:cNvPr id="19" name="Rectangle 18">
            <a:extLst>
              <a:ext uri="{FF2B5EF4-FFF2-40B4-BE49-F238E27FC236}">
                <a16:creationId xmlns:a16="http://schemas.microsoft.com/office/drawing/2014/main" id="{64CD167F-C012-40B4-8B8B-208159084B24}"/>
              </a:ext>
            </a:extLst>
          </p:cNvPr>
          <p:cNvSpPr/>
          <p:nvPr/>
        </p:nvSpPr>
        <p:spPr>
          <a:xfrm>
            <a:off x="8275780" y="5942223"/>
            <a:ext cx="762000"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E0193-62E8-41E0-BFCF-33E9AE32DC57}"/>
              </a:ext>
            </a:extLst>
          </p:cNvPr>
          <p:cNvSpPr/>
          <p:nvPr/>
        </p:nvSpPr>
        <p:spPr>
          <a:xfrm>
            <a:off x="8654473" y="2225408"/>
            <a:ext cx="337127" cy="2716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655CDD-9248-4D15-A140-4355923F9BAE}"/>
              </a:ext>
            </a:extLst>
          </p:cNvPr>
          <p:cNvPicPr>
            <a:picLocks noChangeAspect="1"/>
          </p:cNvPicPr>
          <p:nvPr/>
        </p:nvPicPr>
        <p:blipFill>
          <a:blip r:embed="rId2"/>
          <a:stretch>
            <a:fillRect/>
          </a:stretch>
        </p:blipFill>
        <p:spPr>
          <a:xfrm>
            <a:off x="2095713" y="1204328"/>
            <a:ext cx="6054570" cy="5000702"/>
          </a:xfrm>
          <a:prstGeom prst="rect">
            <a:avLst/>
          </a:prstGeom>
        </p:spPr>
      </p:pic>
      <p:grpSp>
        <p:nvGrpSpPr>
          <p:cNvPr id="2" name="object 2"/>
          <p:cNvGrpSpPr/>
          <p:nvPr/>
        </p:nvGrpSpPr>
        <p:grpSpPr>
          <a:xfrm>
            <a:off x="8229937" y="1167383"/>
            <a:ext cx="3724493" cy="5298948"/>
            <a:chOff x="8229937" y="1167383"/>
            <a:chExt cx="3724493" cy="5298948"/>
          </a:xfrm>
        </p:grpSpPr>
        <p:pic>
          <p:nvPicPr>
            <p:cNvPr id="3" name="object 3"/>
            <p:cNvPicPr/>
            <p:nvPr/>
          </p:nvPicPr>
          <p:blipFill rotWithShape="1">
            <a:blip r:embed="rId3" cstate="print"/>
            <a:srcRect l="58676"/>
            <a:stretch/>
          </p:blipFill>
          <p:spPr>
            <a:xfrm>
              <a:off x="8229937" y="1167383"/>
              <a:ext cx="3724493" cy="5298948"/>
            </a:xfrm>
            <a:prstGeom prst="rect">
              <a:avLst/>
            </a:prstGeom>
          </p:spPr>
        </p:pic>
        <p:sp>
          <p:nvSpPr>
            <p:cNvPr id="4" name="object 4"/>
            <p:cNvSpPr/>
            <p:nvPr/>
          </p:nvSpPr>
          <p:spPr>
            <a:xfrm>
              <a:off x="8237981" y="1654301"/>
              <a:ext cx="1193800" cy="4683760"/>
            </a:xfrm>
            <a:custGeom>
              <a:avLst/>
              <a:gdLst/>
              <a:ahLst/>
              <a:cxnLst/>
              <a:rect l="l" t="t" r="r" b="b"/>
              <a:pathLst>
                <a:path w="1193800" h="4683760">
                  <a:moveTo>
                    <a:pt x="650748" y="4683252"/>
                  </a:moveTo>
                  <a:lnTo>
                    <a:pt x="1193292" y="4683252"/>
                  </a:lnTo>
                  <a:lnTo>
                    <a:pt x="1193292" y="4384548"/>
                  </a:lnTo>
                  <a:lnTo>
                    <a:pt x="650748" y="4384548"/>
                  </a:lnTo>
                  <a:lnTo>
                    <a:pt x="650748" y="4683252"/>
                  </a:lnTo>
                  <a:close/>
                </a:path>
                <a:path w="1193800" h="4683760">
                  <a:moveTo>
                    <a:pt x="0" y="2555748"/>
                  </a:moveTo>
                  <a:lnTo>
                    <a:pt x="650748" y="2555748"/>
                  </a:lnTo>
                  <a:lnTo>
                    <a:pt x="650748" y="2257044"/>
                  </a:lnTo>
                  <a:lnTo>
                    <a:pt x="0" y="2257044"/>
                  </a:lnTo>
                  <a:lnTo>
                    <a:pt x="0" y="2555748"/>
                  </a:lnTo>
                  <a:close/>
                </a:path>
                <a:path w="1193800" h="4683760">
                  <a:moveTo>
                    <a:pt x="10668" y="298703"/>
                  </a:moveTo>
                  <a:lnTo>
                    <a:pt x="650748" y="298703"/>
                  </a:lnTo>
                  <a:lnTo>
                    <a:pt x="650748" y="0"/>
                  </a:lnTo>
                  <a:lnTo>
                    <a:pt x="10668" y="0"/>
                  </a:lnTo>
                  <a:lnTo>
                    <a:pt x="10668" y="298703"/>
                  </a:lnTo>
                  <a:close/>
                </a:path>
                <a:path w="1193800" h="4683760">
                  <a:moveTo>
                    <a:pt x="10668" y="1141476"/>
                  </a:moveTo>
                  <a:lnTo>
                    <a:pt x="650748" y="1141476"/>
                  </a:lnTo>
                  <a:lnTo>
                    <a:pt x="650748" y="841248"/>
                  </a:lnTo>
                  <a:lnTo>
                    <a:pt x="10668" y="841248"/>
                  </a:lnTo>
                  <a:lnTo>
                    <a:pt x="10668" y="1141476"/>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203636" y="1584036"/>
            <a:ext cx="1854200" cy="520655"/>
          </a:xfrm>
          <a:prstGeom prst="rect">
            <a:avLst/>
          </a:prstGeom>
        </p:spPr>
        <p:txBody>
          <a:bodyPr vert="horz" wrap="square" lIns="0" tIns="12700" rIns="0" bIns="0" rtlCol="0">
            <a:spAutoFit/>
          </a:bodyPr>
          <a:lstStyle/>
          <a:p>
            <a:pPr marL="12700" marR="5080">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Add</a:t>
            </a:r>
            <a:r>
              <a:rPr sz="1100" b="1" spc="185">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all</a:t>
            </a:r>
            <a:r>
              <a:rPr sz="1100" b="1" spc="185">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required</a:t>
            </a:r>
            <a:r>
              <a:rPr sz="1100" b="1" spc="195">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information</a:t>
            </a:r>
            <a:r>
              <a:rPr sz="1100" b="1" spc="195">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a:t>
            </a:r>
            <a:r>
              <a:rPr sz="1100" b="1" spc="200">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Title,</a:t>
            </a:r>
            <a:r>
              <a:rPr sz="1100">
                <a:latin typeface="Roboto" panose="02000000000000000000" pitchFamily="2" charset="0"/>
                <a:ea typeface="Roboto" panose="02000000000000000000" pitchFamily="2" charset="0"/>
                <a:cs typeface="Roboto" panose="02000000000000000000" pitchFamily="2" charset="0"/>
              </a:rPr>
              <a:t> description,</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thumbnail</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and</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20">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file.</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203636" y="3138470"/>
            <a:ext cx="1854200" cy="689932"/>
          </a:xfrm>
          <a:prstGeom prst="rect">
            <a:avLst/>
          </a:prstGeom>
        </p:spPr>
        <p:txBody>
          <a:bodyPr vert="horz" wrap="square" lIns="0" tIns="12700" rIns="0" bIns="0" rtlCol="0">
            <a:spAutoFit/>
          </a:bodyPr>
          <a:lstStyle/>
          <a:p>
            <a:pPr marL="12700" marR="5080">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Thumbnail:</a:t>
            </a:r>
            <a:r>
              <a:rPr sz="1100" b="1" spc="50">
                <a:latin typeface="Roboto" panose="02000000000000000000" pitchFamily="2" charset="0"/>
                <a:ea typeface="Roboto" panose="02000000000000000000" pitchFamily="2" charset="0"/>
                <a:cs typeface="Roboto" panose="02000000000000000000" pitchFamily="2" charset="0"/>
              </a:rPr>
              <a:t> </a:t>
            </a:r>
            <a:r>
              <a:rPr lang="en-US" sz="1100" spc="50">
                <a:latin typeface="Roboto" panose="02000000000000000000" pitchFamily="2" charset="0"/>
                <a:ea typeface="Roboto" panose="02000000000000000000" pitchFamily="2" charset="0"/>
                <a:cs typeface="Roboto" panose="02000000000000000000" pitchFamily="2" charset="0"/>
              </a:rPr>
              <a:t>Pause your video and take a snapshot</a:t>
            </a:r>
            <a:r>
              <a:rPr lang="en-US" sz="1100" spc="-5">
                <a:latin typeface="Roboto" panose="02000000000000000000" pitchFamily="2" charset="0"/>
                <a:ea typeface="Roboto" panose="02000000000000000000" pitchFamily="2" charset="0"/>
                <a:cs typeface="Roboto" panose="02000000000000000000" pitchFamily="2" charset="0"/>
              </a:rPr>
              <a:t> </a:t>
            </a:r>
            <a:r>
              <a:rPr lang="en-US" sz="1100">
                <a:latin typeface="Roboto" panose="02000000000000000000" pitchFamily="2" charset="0"/>
                <a:ea typeface="Roboto" panose="02000000000000000000" pitchFamily="2" charset="0"/>
                <a:cs typeface="Roboto" panose="02000000000000000000" pitchFamily="2" charset="0"/>
              </a:rPr>
              <a:t>of</a:t>
            </a:r>
            <a:r>
              <a:rPr lang="en-US" sz="1100" spc="-20">
                <a:latin typeface="Roboto" panose="02000000000000000000" pitchFamily="2" charset="0"/>
                <a:ea typeface="Roboto" panose="02000000000000000000" pitchFamily="2" charset="0"/>
                <a:cs typeface="Roboto" panose="02000000000000000000" pitchFamily="2" charset="0"/>
              </a:rPr>
              <a:t> </a:t>
            </a:r>
            <a:r>
              <a:rPr lang="en-US" sz="1100" spc="-25">
                <a:latin typeface="Roboto" panose="02000000000000000000" pitchFamily="2" charset="0"/>
                <a:ea typeface="Roboto" panose="02000000000000000000" pitchFamily="2" charset="0"/>
                <a:cs typeface="Roboto" panose="02000000000000000000" pitchFamily="2" charset="0"/>
              </a:rPr>
              <a:t>the</a:t>
            </a:r>
            <a:r>
              <a:rPr lang="en-US" sz="1100">
                <a:latin typeface="Roboto" panose="02000000000000000000" pitchFamily="2" charset="0"/>
                <a:ea typeface="Roboto" panose="02000000000000000000" pitchFamily="2" charset="0"/>
                <a:cs typeface="Roboto" panose="02000000000000000000" pitchFamily="2" charset="0"/>
              </a:rPr>
              <a:t> video</a:t>
            </a:r>
            <a:r>
              <a:rPr lang="en-US" sz="1100" spc="5">
                <a:latin typeface="Roboto" panose="02000000000000000000" pitchFamily="2" charset="0"/>
                <a:ea typeface="Roboto" panose="02000000000000000000" pitchFamily="2" charset="0"/>
                <a:cs typeface="Roboto" panose="02000000000000000000" pitchFamily="2" charset="0"/>
              </a:rPr>
              <a:t> </a:t>
            </a:r>
            <a:r>
              <a:rPr lang="en-US" sz="1100">
                <a:latin typeface="Roboto" panose="02000000000000000000" pitchFamily="2" charset="0"/>
                <a:ea typeface="Roboto" panose="02000000000000000000" pitchFamily="2" charset="0"/>
                <a:cs typeface="Roboto" panose="02000000000000000000" pitchFamily="2" charset="0"/>
              </a:rPr>
              <a:t>(5MB</a:t>
            </a:r>
            <a:r>
              <a:rPr lang="en-US" sz="1100" spc="-5">
                <a:latin typeface="Roboto" panose="02000000000000000000" pitchFamily="2" charset="0"/>
                <a:ea typeface="Roboto" panose="02000000000000000000" pitchFamily="2" charset="0"/>
                <a:cs typeface="Roboto" panose="02000000000000000000" pitchFamily="2" charset="0"/>
              </a:rPr>
              <a:t> </a:t>
            </a:r>
            <a:r>
              <a:rPr lang="en-US" sz="1100">
                <a:latin typeface="Roboto" panose="02000000000000000000" pitchFamily="2" charset="0"/>
                <a:ea typeface="Roboto" panose="02000000000000000000" pitchFamily="2" charset="0"/>
                <a:cs typeface="Roboto" panose="02000000000000000000" pitchFamily="2" charset="0"/>
              </a:rPr>
              <a:t>PNG</a:t>
            </a:r>
            <a:r>
              <a:rPr lang="en-US" sz="1100" spc="-25">
                <a:latin typeface="Roboto" panose="02000000000000000000" pitchFamily="2" charset="0"/>
                <a:ea typeface="Roboto" panose="02000000000000000000" pitchFamily="2" charset="0"/>
                <a:cs typeface="Roboto" panose="02000000000000000000" pitchFamily="2" charset="0"/>
              </a:rPr>
              <a:t> </a:t>
            </a:r>
            <a:r>
              <a:rPr lang="en-US" sz="1100" spc="-10">
                <a:latin typeface="Roboto" panose="02000000000000000000" pitchFamily="2" charset="0"/>
                <a:ea typeface="Roboto" panose="02000000000000000000" pitchFamily="2" charset="0"/>
                <a:cs typeface="Roboto" panose="02000000000000000000" pitchFamily="2" charset="0"/>
              </a:rPr>
              <a:t>image).</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203636" y="503110"/>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 5</a:t>
            </a:r>
            <a:r>
              <a:rPr lang="en-GB" b="1" spc="-5">
                <a:latin typeface="Roboto" panose="02000000000000000000" pitchFamily="2" charset="0"/>
                <a:ea typeface="Roboto" panose="02000000000000000000" pitchFamily="2" charset="0"/>
                <a:cs typeface="Roboto" panose="02000000000000000000" pitchFamily="2" charset="0"/>
              </a:rPr>
              <a:t> CONT.</a:t>
            </a:r>
            <a:r>
              <a:rPr lang="en-GB" b="1">
                <a:latin typeface="Roboto" panose="02000000000000000000" pitchFamily="2" charset="0"/>
                <a:ea typeface="Roboto" panose="02000000000000000000" pitchFamily="2" charset="0"/>
                <a:cs typeface="Roboto" panose="02000000000000000000" pitchFamily="2" charset="0"/>
              </a:rPr>
              <a:t>–</a:t>
            </a:r>
            <a:r>
              <a:rPr lang="en-GB" b="1" spc="-1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ADD</a:t>
            </a:r>
            <a:r>
              <a:rPr lang="en-GB" b="1" spc="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NEW</a:t>
            </a:r>
            <a:r>
              <a:rPr lang="en-GB" b="1" spc="-5">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VIDEOS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5B8349-81B3-401D-A38C-078C38DE2731}"/>
              </a:ext>
            </a:extLst>
          </p:cNvPr>
          <p:cNvPicPr>
            <a:picLocks noChangeAspect="1"/>
          </p:cNvPicPr>
          <p:nvPr/>
        </p:nvPicPr>
        <p:blipFill rotWithShape="1">
          <a:blip r:embed="rId3"/>
          <a:srcRect r="23791"/>
          <a:stretch/>
        </p:blipFill>
        <p:spPr>
          <a:xfrm>
            <a:off x="2260600" y="1143000"/>
            <a:ext cx="5512078" cy="5333998"/>
          </a:xfrm>
          <a:prstGeom prst="rect">
            <a:avLst/>
          </a:prstGeom>
        </p:spPr>
      </p:pic>
      <p:sp>
        <p:nvSpPr>
          <p:cNvPr id="2" name="object 2"/>
          <p:cNvSpPr txBox="1"/>
          <p:nvPr/>
        </p:nvSpPr>
        <p:spPr>
          <a:xfrm>
            <a:off x="208178" y="1978278"/>
            <a:ext cx="2052422" cy="35137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Select</a:t>
            </a:r>
            <a:r>
              <a:rPr kumimoji="0" sz="1100" b="0" i="0" u="none" strike="noStrike" kern="0" cap="none" spc="105"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file</a:t>
            </a:r>
            <a:r>
              <a:rPr kumimoji="0" sz="1100" b="0" i="0" u="none" strike="noStrike" kern="0" cap="none" spc="12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in</a:t>
            </a:r>
            <a:r>
              <a:rPr kumimoji="0" sz="1100" b="0" i="0" u="none" strike="noStrike" kern="0" cap="none" spc="105"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a:t>
            </a:r>
            <a:r>
              <a:rPr kumimoji="0" sz="1100" b="0" i="0" u="none" strike="noStrike" kern="0" cap="none" spc="105"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library</a:t>
            </a:r>
            <a:r>
              <a:rPr kumimoji="0" sz="1100" b="0" i="0" u="none" strike="noStrike" kern="0" cap="none" spc="11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and</a:t>
            </a:r>
            <a:r>
              <a:rPr kumimoji="0" sz="1100" b="0" i="0" u="none" strike="noStrike" kern="0" cap="none" spc="114"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2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press</a:t>
            </a:r>
            <a:r>
              <a:rPr kumimoji="0" lang="en-GB" sz="1100" b="0" i="0" u="none" strike="noStrike" kern="0" cap="none" spc="-2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“Confirm</a:t>
            </a:r>
            <a:r>
              <a:rPr kumimoji="0" sz="1100" b="0" i="0" u="none" strike="noStrike" kern="0" cap="none" spc="-1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Selection.”</a:t>
            </a:r>
            <a:endPar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object 3"/>
          <p:cNvSpPr txBox="1"/>
          <p:nvPr/>
        </p:nvSpPr>
        <p:spPr>
          <a:xfrm>
            <a:off x="309778" y="533400"/>
            <a:ext cx="3699164"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STEP 5</a:t>
            </a:r>
            <a:r>
              <a:rPr kumimoji="0" lang="en-GB" sz="1800" b="1" i="0" u="none" strike="noStrike" kern="0" cap="none" spc="-5"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CONT. </a:t>
            </a:r>
            <a:r>
              <a:rPr kumimoji="0" lang="en-GB" sz="1800" b="1" i="0" u="none" strike="noStrike" kern="0" cap="none" spc="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1800" b="1" i="0" u="none" strike="noStrike" kern="0" cap="none" spc="-1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ADD</a:t>
            </a:r>
            <a:r>
              <a:rPr kumimoji="0" lang="en-GB" sz="1800" b="1" i="0" u="none" strike="noStrike" kern="0" cap="none" spc="5"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NEW</a:t>
            </a:r>
            <a:r>
              <a:rPr kumimoji="0" lang="en-GB" sz="1800" b="1" i="0" u="none" strike="noStrike" kern="0" cap="none" spc="-5"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1" i="0" u="none" strike="noStrike" kern="0" cap="none" spc="-10" normalizeH="0" baseline="0" noProof="0">
                <a:ln>
                  <a:noFill/>
                </a:ln>
                <a:solidFill>
                  <a:srgbClr val="0D0D0D"/>
                </a:solidFill>
                <a:effectLst/>
                <a:uLnTx/>
                <a:uFillTx/>
                <a:latin typeface="Roboto" panose="02000000000000000000" pitchFamily="2" charset="0"/>
                <a:ea typeface="Roboto" panose="02000000000000000000" pitchFamily="2" charset="0"/>
                <a:cs typeface="Roboto" panose="02000000000000000000" pitchFamily="2" charset="0"/>
              </a:rPr>
              <a:t>VIDEOS</a:t>
            </a:r>
            <a:endParaRPr kumimoji="0" lang="en-GB" sz="1800" b="1"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39412-8DF4-4D36-AFC6-C2B6B973579F}"/>
              </a:ext>
            </a:extLst>
          </p:cNvPr>
          <p:cNvPicPr>
            <a:picLocks noChangeAspect="1"/>
          </p:cNvPicPr>
          <p:nvPr/>
        </p:nvPicPr>
        <p:blipFill>
          <a:blip r:embed="rId2"/>
          <a:stretch>
            <a:fillRect/>
          </a:stretch>
        </p:blipFill>
        <p:spPr>
          <a:xfrm>
            <a:off x="2149126" y="1151316"/>
            <a:ext cx="5614350" cy="3591690"/>
          </a:xfrm>
          <a:prstGeom prst="rect">
            <a:avLst/>
          </a:prstGeom>
        </p:spPr>
      </p:pic>
      <p:grpSp>
        <p:nvGrpSpPr>
          <p:cNvPr id="2" name="object 2"/>
          <p:cNvGrpSpPr/>
          <p:nvPr/>
        </p:nvGrpSpPr>
        <p:grpSpPr>
          <a:xfrm>
            <a:off x="7696199" y="900683"/>
            <a:ext cx="4210313" cy="5775960"/>
            <a:chOff x="7696199" y="900683"/>
            <a:chExt cx="4210313" cy="5775960"/>
          </a:xfrm>
        </p:grpSpPr>
        <p:pic>
          <p:nvPicPr>
            <p:cNvPr id="3" name="object 3"/>
            <p:cNvPicPr/>
            <p:nvPr/>
          </p:nvPicPr>
          <p:blipFill rotWithShape="1">
            <a:blip r:embed="rId3" cstate="print"/>
            <a:srcRect l="57072"/>
            <a:stretch/>
          </p:blipFill>
          <p:spPr>
            <a:xfrm>
              <a:off x="7696199" y="900683"/>
              <a:ext cx="4210313" cy="5775960"/>
            </a:xfrm>
            <a:prstGeom prst="rect">
              <a:avLst/>
            </a:prstGeom>
          </p:spPr>
        </p:pic>
        <p:sp>
          <p:nvSpPr>
            <p:cNvPr id="4" name="object 4"/>
            <p:cNvSpPr/>
            <p:nvPr/>
          </p:nvSpPr>
          <p:spPr>
            <a:xfrm>
              <a:off x="7873746" y="1411985"/>
              <a:ext cx="1292860" cy="5168265"/>
            </a:xfrm>
            <a:custGeom>
              <a:avLst/>
              <a:gdLst/>
              <a:ahLst/>
              <a:cxnLst/>
              <a:rect l="l" t="t" r="r" b="b"/>
              <a:pathLst>
                <a:path w="1292859" h="5168265">
                  <a:moveTo>
                    <a:pt x="0" y="315467"/>
                  </a:moveTo>
                  <a:lnTo>
                    <a:pt x="687324" y="315467"/>
                  </a:lnTo>
                  <a:lnTo>
                    <a:pt x="687324" y="0"/>
                  </a:lnTo>
                  <a:lnTo>
                    <a:pt x="0" y="0"/>
                  </a:lnTo>
                  <a:lnTo>
                    <a:pt x="0" y="315467"/>
                  </a:lnTo>
                  <a:close/>
                </a:path>
                <a:path w="1292859" h="5168265">
                  <a:moveTo>
                    <a:pt x="0" y="827531"/>
                  </a:moveTo>
                  <a:lnTo>
                    <a:pt x="687324" y="827531"/>
                  </a:lnTo>
                  <a:lnTo>
                    <a:pt x="687324" y="510539"/>
                  </a:lnTo>
                  <a:lnTo>
                    <a:pt x="0" y="510539"/>
                  </a:lnTo>
                  <a:lnTo>
                    <a:pt x="0" y="827531"/>
                  </a:lnTo>
                  <a:close/>
                </a:path>
                <a:path w="1292859" h="5168265">
                  <a:moveTo>
                    <a:pt x="0" y="1266443"/>
                  </a:moveTo>
                  <a:lnTo>
                    <a:pt x="687324" y="1266443"/>
                  </a:lnTo>
                  <a:lnTo>
                    <a:pt x="687324" y="949451"/>
                  </a:lnTo>
                  <a:lnTo>
                    <a:pt x="0" y="949451"/>
                  </a:lnTo>
                  <a:lnTo>
                    <a:pt x="0" y="1266443"/>
                  </a:lnTo>
                  <a:close/>
                </a:path>
                <a:path w="1292859" h="5168265">
                  <a:moveTo>
                    <a:pt x="0" y="2825496"/>
                  </a:moveTo>
                  <a:lnTo>
                    <a:pt x="687324" y="2825496"/>
                  </a:lnTo>
                  <a:lnTo>
                    <a:pt x="687324" y="2510028"/>
                  </a:lnTo>
                  <a:lnTo>
                    <a:pt x="0" y="2510028"/>
                  </a:lnTo>
                  <a:lnTo>
                    <a:pt x="0" y="2825496"/>
                  </a:lnTo>
                  <a:close/>
                </a:path>
                <a:path w="1292859" h="5168265">
                  <a:moveTo>
                    <a:pt x="605027" y="5167884"/>
                  </a:moveTo>
                  <a:lnTo>
                    <a:pt x="1292352" y="5167884"/>
                  </a:lnTo>
                  <a:lnTo>
                    <a:pt x="1292352" y="4852416"/>
                  </a:lnTo>
                  <a:lnTo>
                    <a:pt x="605027" y="4852416"/>
                  </a:lnTo>
                  <a:lnTo>
                    <a:pt x="605027" y="5167884"/>
                  </a:lnTo>
                  <a:close/>
                </a:path>
              </a:pathLst>
            </a:custGeom>
            <a:ln w="28575">
              <a:solidFill>
                <a:srgbClr val="FF0000"/>
              </a:solidFill>
            </a:ln>
          </p:spPr>
          <p:txBody>
            <a:bodyPr wrap="square" lIns="0" tIns="0" rIns="0" bIns="0" rtlCol="0"/>
            <a:lstStyle/>
            <a:p>
              <a:endParaRPr/>
            </a:p>
          </p:txBody>
        </p:sp>
      </p:grpSp>
      <p:sp>
        <p:nvSpPr>
          <p:cNvPr id="6" name="object 6"/>
          <p:cNvSpPr txBox="1"/>
          <p:nvPr/>
        </p:nvSpPr>
        <p:spPr>
          <a:xfrm>
            <a:off x="182981" y="3411947"/>
            <a:ext cx="1774825" cy="689932"/>
          </a:xfrm>
          <a:prstGeom prst="rect">
            <a:avLst/>
          </a:prstGeom>
        </p:spPr>
        <p:txBody>
          <a:bodyPr vert="horz" wrap="square" lIns="0" tIns="12700" rIns="0" bIns="0" rtlCol="0">
            <a:spAutoFit/>
          </a:bodyPr>
          <a:lstStyle/>
          <a:p>
            <a:pPr marL="12700" marR="5080">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Ad</a:t>
            </a:r>
            <a:r>
              <a:rPr lang="en-GB" sz="1100">
                <a:latin typeface="Roboto" panose="02000000000000000000" pitchFamily="2" charset="0"/>
                <a:ea typeface="Roboto" panose="02000000000000000000" pitchFamily="2" charset="0"/>
                <a:cs typeface="Roboto" panose="02000000000000000000" pitchFamily="2" charset="0"/>
              </a:rPr>
              <a:t>d all </a:t>
            </a:r>
            <a:r>
              <a:rPr sz="1100">
                <a:latin typeface="Roboto" panose="02000000000000000000" pitchFamily="2" charset="0"/>
                <a:ea typeface="Roboto" panose="02000000000000000000" pitchFamily="2" charset="0"/>
                <a:cs typeface="Roboto" panose="02000000000000000000" pitchFamily="2" charset="0"/>
              </a:rPr>
              <a:t>required</a:t>
            </a:r>
            <a:r>
              <a:rPr sz="1100" spc="29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information</a:t>
            </a:r>
            <a:r>
              <a:rPr sz="1100" spc="27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(title,</a:t>
            </a:r>
            <a:r>
              <a:rPr sz="1100">
                <a:latin typeface="Roboto" panose="02000000000000000000" pitchFamily="2" charset="0"/>
                <a:ea typeface="Roboto" panose="02000000000000000000" pitchFamily="2" charset="0"/>
                <a:cs typeface="Roboto" panose="02000000000000000000" pitchFamily="2" charset="0"/>
              </a:rPr>
              <a:t> description,</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thumbnail</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and</a:t>
            </a:r>
            <a:r>
              <a:rPr sz="1100" spc="-1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file).</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182981" y="4417257"/>
            <a:ext cx="1778635" cy="859210"/>
          </a:xfrm>
          <a:prstGeom prst="rect">
            <a:avLst/>
          </a:prstGeom>
        </p:spPr>
        <p:txBody>
          <a:bodyPr vert="horz" wrap="square" lIns="0" tIns="12700" rIns="0" bIns="0" rtlCol="0">
            <a:spAutoFit/>
          </a:bodyPr>
          <a:lstStyle/>
          <a:p>
            <a:pPr marL="12700" marR="5080" algn="l">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Thumbnail:</a:t>
            </a:r>
            <a:r>
              <a:rPr sz="1100">
                <a:latin typeface="Roboto" panose="02000000000000000000" pitchFamily="2" charset="0"/>
                <a:ea typeface="Roboto" panose="02000000000000000000" pitchFamily="2" charset="0"/>
                <a:cs typeface="Roboto" panose="02000000000000000000" pitchFamily="2" charset="0"/>
              </a:rPr>
              <a:t>,</a:t>
            </a:r>
            <a:r>
              <a:rPr sz="1100" spc="7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add</a:t>
            </a:r>
            <a:r>
              <a:rPr sz="1100" spc="6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a:t>
            </a:r>
            <a:r>
              <a:rPr sz="1100" spc="70">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screenshot</a:t>
            </a:r>
            <a:r>
              <a:rPr sz="1100">
                <a:latin typeface="Roboto" panose="02000000000000000000" pitchFamily="2" charset="0"/>
                <a:ea typeface="Roboto" panose="02000000000000000000" pitchFamily="2" charset="0"/>
                <a:cs typeface="Roboto" panose="02000000000000000000" pitchFamily="2" charset="0"/>
              </a:rPr>
              <a:t> of</a:t>
            </a:r>
            <a:r>
              <a:rPr sz="1100" spc="-2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 first</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page</a:t>
            </a:r>
            <a:r>
              <a:rPr lang="en-US" sz="1100">
                <a:latin typeface="Roboto" panose="02000000000000000000" pitchFamily="2" charset="0"/>
                <a:ea typeface="Roboto" panose="02000000000000000000" pitchFamily="2" charset="0"/>
                <a:cs typeface="Roboto" panose="02000000000000000000" pitchFamily="2" charset="0"/>
              </a:rPr>
              <a:t>.  Without a thumbnail, the image will be black on the front end</a:t>
            </a:r>
            <a:r>
              <a:rPr sz="1100">
                <a:latin typeface="Roboto" panose="02000000000000000000" pitchFamily="2" charset="0"/>
                <a:ea typeface="Roboto" panose="02000000000000000000" pitchFamily="2" charset="0"/>
                <a:cs typeface="Roboto" panose="02000000000000000000" pitchFamily="2" charset="0"/>
              </a:rPr>
              <a:t> (5MB</a:t>
            </a:r>
            <a:r>
              <a:rPr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PNG</a:t>
            </a:r>
            <a:r>
              <a:rPr sz="1100" spc="-2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image).</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8" name="object 8"/>
          <p:cNvSpPr txBox="1">
            <a:spLocks noGrp="1"/>
          </p:cNvSpPr>
          <p:nvPr>
            <p:ph type="title"/>
          </p:nvPr>
        </p:nvSpPr>
        <p:spPr>
          <a:xfrm>
            <a:off x="182981" y="525387"/>
            <a:ext cx="5493328" cy="289823"/>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5">
                <a:latin typeface="Roboto" panose="02000000000000000000" pitchFamily="2" charset="0"/>
                <a:ea typeface="Roboto" panose="02000000000000000000" pitchFamily="2" charset="0"/>
                <a:cs typeface="Roboto" panose="02000000000000000000" pitchFamily="2" charset="0"/>
              </a:rPr>
              <a:t> 6 - </a:t>
            </a:r>
            <a:r>
              <a:rPr lang="en-GB" b="1">
                <a:latin typeface="Roboto" panose="02000000000000000000" pitchFamily="2" charset="0"/>
                <a:ea typeface="Roboto" panose="02000000000000000000" pitchFamily="2" charset="0"/>
                <a:cs typeface="Roboto" panose="02000000000000000000" pitchFamily="2" charset="0"/>
              </a:rPr>
              <a:t>ADD DOWNLOADABLE</a:t>
            </a:r>
            <a:r>
              <a:rPr lang="en-GB" b="1" spc="5">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DOCUMENTS</a:t>
            </a:r>
          </a:p>
        </p:txBody>
      </p:sp>
      <p:sp>
        <p:nvSpPr>
          <p:cNvPr id="11" name="TextBox 10">
            <a:extLst>
              <a:ext uri="{FF2B5EF4-FFF2-40B4-BE49-F238E27FC236}">
                <a16:creationId xmlns:a16="http://schemas.microsoft.com/office/drawing/2014/main" id="{E861D71C-A836-7A0A-5607-95CDF874ECDE}"/>
              </a:ext>
            </a:extLst>
          </p:cNvPr>
          <p:cNvSpPr txBox="1"/>
          <p:nvPr/>
        </p:nvSpPr>
        <p:spPr>
          <a:xfrm>
            <a:off x="81381" y="1556775"/>
            <a:ext cx="2181528" cy="1615827"/>
          </a:xfrm>
          <a:prstGeom prst="rect">
            <a:avLst/>
          </a:prstGeom>
          <a:noFill/>
        </p:spPr>
        <p:txBody>
          <a:bodyPr wrap="square">
            <a:spAutoFit/>
          </a:bodyPr>
          <a:lstStyle/>
          <a:p>
            <a:pPr marL="12700" marR="169545">
              <a:lnSpc>
                <a:spcPct val="100000"/>
              </a:lnSpc>
              <a:spcBef>
                <a:spcPts val="100"/>
              </a:spcBef>
            </a:pPr>
            <a:r>
              <a:rPr lang="en-GB" sz="1100" b="1">
                <a:latin typeface="Roboto" panose="02000000000000000000" pitchFamily="2" charset="0"/>
                <a:ea typeface="Roboto" panose="02000000000000000000" pitchFamily="2" charset="0"/>
                <a:cs typeface="Roboto" panose="02000000000000000000" pitchFamily="2" charset="0"/>
              </a:rPr>
              <a:t>Downloads:</a:t>
            </a:r>
            <a:r>
              <a:rPr lang="en-GB" sz="1100" b="1" spc="3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Add</a:t>
            </a:r>
            <a:r>
              <a:rPr lang="en-GB" sz="1100" spc="-1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up</a:t>
            </a:r>
            <a:r>
              <a:rPr lang="en-GB" sz="1100" spc="-5">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to</a:t>
            </a:r>
            <a:r>
              <a:rPr lang="en-GB" sz="1100" spc="-20">
                <a:latin typeface="Roboto" panose="02000000000000000000" pitchFamily="2" charset="0"/>
                <a:ea typeface="Roboto" panose="02000000000000000000" pitchFamily="2" charset="0"/>
                <a:cs typeface="Roboto" panose="02000000000000000000" pitchFamily="2" charset="0"/>
              </a:rPr>
              <a:t> </a:t>
            </a:r>
            <a:r>
              <a:rPr lang="en-GB" sz="1100" spc="-25">
                <a:latin typeface="Roboto" panose="02000000000000000000" pitchFamily="2" charset="0"/>
                <a:ea typeface="Roboto" panose="02000000000000000000" pitchFamily="2" charset="0"/>
                <a:cs typeface="Roboto" panose="02000000000000000000" pitchFamily="2" charset="0"/>
              </a:rPr>
              <a:t>10</a:t>
            </a:r>
            <a:r>
              <a:rPr lang="en-GB" sz="1100">
                <a:latin typeface="Roboto" panose="02000000000000000000" pitchFamily="2" charset="0"/>
                <a:ea typeface="Roboto" panose="02000000000000000000" pitchFamily="2" charset="0"/>
                <a:cs typeface="Roboto" panose="02000000000000000000" pitchFamily="2" charset="0"/>
              </a:rPr>
              <a:t> downloadable PDFs</a:t>
            </a:r>
            <a:r>
              <a:rPr lang="en-GB" sz="1100" spc="-15">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to</a:t>
            </a:r>
            <a:r>
              <a:rPr lang="en-GB" sz="1100" spc="-2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your</a:t>
            </a:r>
            <a:r>
              <a:rPr lang="en-GB" sz="1100" spc="-5">
                <a:latin typeface="Roboto" panose="02000000000000000000" pitchFamily="2" charset="0"/>
                <a:ea typeface="Roboto" panose="02000000000000000000" pitchFamily="2" charset="0"/>
                <a:cs typeface="Roboto" panose="02000000000000000000" pitchFamily="2" charset="0"/>
              </a:rPr>
              <a:t> </a:t>
            </a:r>
            <a:r>
              <a:rPr lang="en-GB" sz="1100" spc="-10">
                <a:latin typeface="Roboto" panose="02000000000000000000" pitchFamily="2" charset="0"/>
                <a:ea typeface="Roboto" panose="02000000000000000000" pitchFamily="2" charset="0"/>
                <a:cs typeface="Roboto" panose="02000000000000000000" pitchFamily="2" charset="0"/>
              </a:rPr>
              <a:t>stand.</a:t>
            </a:r>
            <a:endParaRPr lang="en-GB" sz="110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lang="en-GB" sz="1100">
              <a:latin typeface="Roboto" panose="02000000000000000000" pitchFamily="2" charset="0"/>
              <a:ea typeface="Roboto" panose="02000000000000000000" pitchFamily="2" charset="0"/>
              <a:cs typeface="Roboto" panose="02000000000000000000" pitchFamily="2" charset="0"/>
            </a:endParaRPr>
          </a:p>
          <a:p>
            <a:pPr marL="12700" marR="5080">
              <a:spcBef>
                <a:spcPts val="5"/>
              </a:spcBef>
            </a:pPr>
            <a:r>
              <a:rPr lang="en-GB" sz="1100">
                <a:latin typeface="Roboto" panose="02000000000000000000" pitchFamily="2" charset="0"/>
                <a:ea typeface="Roboto" panose="02000000000000000000" pitchFamily="2" charset="0"/>
                <a:cs typeface="Roboto" panose="02000000000000000000" pitchFamily="2" charset="0"/>
              </a:rPr>
              <a:t>Choose</a:t>
            </a:r>
            <a:r>
              <a:rPr lang="en-GB" sz="1100" spc="11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an</a:t>
            </a:r>
            <a:r>
              <a:rPr lang="en-GB" sz="1100" spc="105">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existing</a:t>
            </a:r>
            <a:r>
              <a:rPr lang="en-GB" sz="1100" spc="11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file</a:t>
            </a:r>
            <a:r>
              <a:rPr lang="en-GB" sz="1100" spc="105">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or</a:t>
            </a:r>
            <a:r>
              <a:rPr lang="en-GB" sz="1100" spc="11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click</a:t>
            </a:r>
            <a:r>
              <a:rPr lang="en-GB" sz="1100" spc="110">
                <a:latin typeface="Roboto" panose="02000000000000000000" pitchFamily="2" charset="0"/>
                <a:ea typeface="Roboto" panose="02000000000000000000" pitchFamily="2" charset="0"/>
                <a:cs typeface="Roboto" panose="02000000000000000000" pitchFamily="2" charset="0"/>
              </a:rPr>
              <a:t> </a:t>
            </a:r>
            <a:r>
              <a:rPr lang="en-GB" sz="1100" b="1" spc="-20">
                <a:latin typeface="Roboto" panose="02000000000000000000" pitchFamily="2" charset="0"/>
                <a:ea typeface="Roboto" panose="02000000000000000000" pitchFamily="2" charset="0"/>
                <a:cs typeface="Roboto" panose="02000000000000000000" pitchFamily="2" charset="0"/>
              </a:rPr>
              <a:t>“the Icon</a:t>
            </a:r>
            <a:r>
              <a:rPr lang="en-GB" sz="1100" b="1">
                <a:latin typeface="Roboto" panose="02000000000000000000" pitchFamily="2" charset="0"/>
                <a:ea typeface="Roboto" panose="02000000000000000000" pitchFamily="2" charset="0"/>
                <a:cs typeface="Roboto" panose="02000000000000000000" pitchFamily="2" charset="0"/>
              </a:rPr>
              <a:t>”</a:t>
            </a:r>
            <a:r>
              <a:rPr lang="en-GB" sz="1100" b="1" spc="25">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to</a:t>
            </a:r>
            <a:r>
              <a:rPr lang="en-GB" sz="1100" spc="-3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add</a:t>
            </a:r>
            <a:r>
              <a:rPr lang="en-GB" sz="1100" spc="-20">
                <a:latin typeface="Roboto" panose="02000000000000000000" pitchFamily="2" charset="0"/>
                <a:ea typeface="Roboto" panose="02000000000000000000" pitchFamily="2" charset="0"/>
                <a:cs typeface="Roboto" panose="02000000000000000000" pitchFamily="2" charset="0"/>
              </a:rPr>
              <a:t> </a:t>
            </a:r>
            <a:r>
              <a:rPr lang="en-GB" sz="1100">
                <a:latin typeface="Roboto" panose="02000000000000000000" pitchFamily="2" charset="0"/>
                <a:ea typeface="Roboto" panose="02000000000000000000" pitchFamily="2" charset="0"/>
                <a:cs typeface="Roboto" panose="02000000000000000000" pitchFamily="2" charset="0"/>
              </a:rPr>
              <a:t>something</a:t>
            </a:r>
            <a:r>
              <a:rPr lang="en-GB" sz="1100" spc="10">
                <a:latin typeface="Roboto" panose="02000000000000000000" pitchFamily="2" charset="0"/>
                <a:ea typeface="Roboto" panose="02000000000000000000" pitchFamily="2" charset="0"/>
                <a:cs typeface="Roboto" panose="02000000000000000000" pitchFamily="2" charset="0"/>
              </a:rPr>
              <a:t> </a:t>
            </a:r>
            <a:r>
              <a:rPr lang="en-GB" sz="1100" spc="-20">
                <a:latin typeface="Roboto" panose="02000000000000000000" pitchFamily="2" charset="0"/>
                <a:ea typeface="Roboto" panose="02000000000000000000" pitchFamily="2" charset="0"/>
                <a:cs typeface="Roboto" panose="02000000000000000000" pitchFamily="2" charset="0"/>
              </a:rPr>
              <a:t>new. </a:t>
            </a:r>
            <a:r>
              <a:rPr lang="en-GB" sz="1100">
                <a:latin typeface="Roboto" panose="02000000000000000000" pitchFamily="2" charset="0"/>
                <a:ea typeface="Roboto" panose="02000000000000000000" pitchFamily="2" charset="0"/>
                <a:cs typeface="Roboto" panose="02000000000000000000" pitchFamily="2" charset="0"/>
              </a:rPr>
              <a:t>Click the upload button to add. </a:t>
            </a:r>
          </a:p>
          <a:p>
            <a:pPr marL="12700" marR="5080">
              <a:lnSpc>
                <a:spcPct val="100000"/>
              </a:lnSpc>
              <a:spcBef>
                <a:spcPts val="5"/>
              </a:spcBef>
            </a:pPr>
            <a:endParaRPr lang="en-GB" sz="110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70CE5823-A82F-1626-9D82-968F7683F77F}"/>
              </a:ext>
            </a:extLst>
          </p:cNvPr>
          <p:cNvSpPr txBox="1"/>
          <p:nvPr/>
        </p:nvSpPr>
        <p:spPr>
          <a:xfrm>
            <a:off x="81381" y="5346534"/>
            <a:ext cx="6096000" cy="523220"/>
          </a:xfrm>
          <a:prstGeom prst="rect">
            <a:avLst/>
          </a:prstGeom>
          <a:noFill/>
        </p:spPr>
        <p:txBody>
          <a:bodyPr wrap="square">
            <a:spAutoFit/>
          </a:bodyPr>
          <a:lstStyle/>
          <a:p>
            <a:pPr>
              <a:lnSpc>
                <a:spcPct val="100000"/>
              </a:lnSpc>
              <a:spcBef>
                <a:spcPts val="40"/>
              </a:spcBef>
            </a:pPr>
            <a:endParaRPr lang="en-GB" sz="1800">
              <a:latin typeface="Roboto" panose="02000000000000000000" pitchFamily="2" charset="0"/>
              <a:ea typeface="Roboto" panose="02000000000000000000" pitchFamily="2" charset="0"/>
              <a:cs typeface="Roboto" panose="02000000000000000000" pitchFamily="2" charset="0"/>
            </a:endParaRPr>
          </a:p>
          <a:p>
            <a:pPr marL="12700" marR="283845">
              <a:lnSpc>
                <a:spcPct val="100000"/>
              </a:lnSpc>
            </a:pPr>
            <a:r>
              <a:rPr lang="en-GB" sz="1000" i="1">
                <a:latin typeface="Roboto" panose="02000000000000000000" pitchFamily="2" charset="0"/>
                <a:ea typeface="Roboto" panose="02000000000000000000" pitchFamily="2" charset="0"/>
                <a:cs typeface="Roboto" panose="02000000000000000000" pitchFamily="2" charset="0"/>
              </a:rPr>
              <a:t>Portrait</a:t>
            </a:r>
            <a:r>
              <a:rPr lang="en-GB" sz="1000" i="1" spc="-30">
                <a:latin typeface="Roboto" panose="02000000000000000000" pitchFamily="2" charset="0"/>
                <a:ea typeface="Roboto" panose="02000000000000000000" pitchFamily="2" charset="0"/>
                <a:cs typeface="Roboto" panose="02000000000000000000" pitchFamily="2" charset="0"/>
              </a:rPr>
              <a:t> </a:t>
            </a:r>
            <a:r>
              <a:rPr lang="en-GB" sz="1000" i="1">
                <a:latin typeface="Roboto" panose="02000000000000000000" pitchFamily="2" charset="0"/>
                <a:ea typeface="Roboto" panose="02000000000000000000" pitchFamily="2" charset="0"/>
                <a:cs typeface="Roboto" panose="02000000000000000000" pitchFamily="2" charset="0"/>
              </a:rPr>
              <a:t>downloadable</a:t>
            </a:r>
            <a:r>
              <a:rPr lang="en-GB" sz="1000" i="1" spc="-10">
                <a:latin typeface="Roboto" panose="02000000000000000000" pitchFamily="2" charset="0"/>
                <a:ea typeface="Roboto" panose="02000000000000000000" pitchFamily="2" charset="0"/>
                <a:cs typeface="Roboto" panose="02000000000000000000" pitchFamily="2" charset="0"/>
              </a:rPr>
              <a:t> </a:t>
            </a:r>
            <a:r>
              <a:rPr lang="en-GB" sz="1000" i="1">
                <a:latin typeface="Roboto" panose="02000000000000000000" pitchFamily="2" charset="0"/>
                <a:ea typeface="Roboto" panose="02000000000000000000" pitchFamily="2" charset="0"/>
                <a:cs typeface="Roboto" panose="02000000000000000000" pitchFamily="2" charset="0"/>
              </a:rPr>
              <a:t>PDFs</a:t>
            </a:r>
            <a:r>
              <a:rPr lang="en-GB" sz="1000" i="1" spc="-15">
                <a:latin typeface="Roboto" panose="02000000000000000000" pitchFamily="2" charset="0"/>
                <a:ea typeface="Roboto" panose="02000000000000000000" pitchFamily="2" charset="0"/>
                <a:cs typeface="Roboto" panose="02000000000000000000" pitchFamily="2" charset="0"/>
              </a:rPr>
              <a:t> </a:t>
            </a:r>
            <a:r>
              <a:rPr lang="en-GB" sz="1000" i="1" spc="-25">
                <a:latin typeface="Roboto" panose="02000000000000000000" pitchFamily="2" charset="0"/>
                <a:ea typeface="Roboto" panose="02000000000000000000" pitchFamily="2" charset="0"/>
                <a:cs typeface="Roboto" panose="02000000000000000000" pitchFamily="2" charset="0"/>
              </a:rPr>
              <a:t>are recommended. </a:t>
            </a:r>
            <a:endParaRPr lang="en-GB" sz="1000" i="1">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9411F908-A59D-F9E8-A940-17D37C6E87A1}"/>
              </a:ext>
            </a:extLst>
          </p:cNvPr>
          <p:cNvSpPr/>
          <p:nvPr/>
        </p:nvSpPr>
        <p:spPr>
          <a:xfrm>
            <a:off x="7368308" y="2822470"/>
            <a:ext cx="327891" cy="249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FFF15-BA78-494C-B31A-1AF378CBDC62}"/>
              </a:ext>
            </a:extLst>
          </p:cNvPr>
          <p:cNvPicPr>
            <a:picLocks noChangeAspect="1"/>
          </p:cNvPicPr>
          <p:nvPr/>
        </p:nvPicPr>
        <p:blipFill>
          <a:blip r:embed="rId2"/>
          <a:stretch>
            <a:fillRect/>
          </a:stretch>
        </p:blipFill>
        <p:spPr>
          <a:xfrm>
            <a:off x="2105933" y="1005732"/>
            <a:ext cx="5725522" cy="3662810"/>
          </a:xfrm>
          <a:prstGeom prst="rect">
            <a:avLst/>
          </a:prstGeom>
        </p:spPr>
      </p:pic>
      <p:pic>
        <p:nvPicPr>
          <p:cNvPr id="15" name="Picture 14">
            <a:extLst>
              <a:ext uri="{FF2B5EF4-FFF2-40B4-BE49-F238E27FC236}">
                <a16:creationId xmlns:a16="http://schemas.microsoft.com/office/drawing/2014/main" id="{3EE476AB-60CE-425E-9F5B-2A4501A3B60B}"/>
              </a:ext>
            </a:extLst>
          </p:cNvPr>
          <p:cNvPicPr>
            <a:picLocks noChangeAspect="1"/>
          </p:cNvPicPr>
          <p:nvPr/>
        </p:nvPicPr>
        <p:blipFill>
          <a:blip r:embed="rId3"/>
          <a:stretch>
            <a:fillRect/>
          </a:stretch>
        </p:blipFill>
        <p:spPr>
          <a:xfrm>
            <a:off x="7831455" y="1033441"/>
            <a:ext cx="3416476" cy="5448580"/>
          </a:xfrm>
          <a:prstGeom prst="rect">
            <a:avLst/>
          </a:prstGeom>
        </p:spPr>
      </p:pic>
      <p:sp>
        <p:nvSpPr>
          <p:cNvPr id="6" name="object 6"/>
          <p:cNvSpPr txBox="1"/>
          <p:nvPr/>
        </p:nvSpPr>
        <p:spPr>
          <a:xfrm>
            <a:off x="263618" y="2094615"/>
            <a:ext cx="1714182" cy="520655"/>
          </a:xfrm>
          <a:prstGeom prst="rect">
            <a:avLst/>
          </a:prstGeom>
        </p:spPr>
        <p:txBody>
          <a:bodyPr vert="horz" wrap="square" lIns="0" tIns="12700" rIns="0" bIns="0" rtlCol="0">
            <a:spAutoFit/>
          </a:bodyPr>
          <a:lstStyle/>
          <a:p>
            <a:pPr marL="12700">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Select</a:t>
            </a:r>
            <a:r>
              <a:rPr sz="1100" spc="10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10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file</a:t>
            </a:r>
            <a:r>
              <a:rPr sz="1100" spc="1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in</a:t>
            </a:r>
            <a:r>
              <a:rPr sz="1100" spc="10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a:t>
            </a:r>
            <a:r>
              <a:rPr sz="1100" spc="10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library</a:t>
            </a:r>
            <a:r>
              <a:rPr sz="1100" spc="1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and</a:t>
            </a:r>
            <a:r>
              <a:rPr sz="1100" spc="114">
                <a:latin typeface="Roboto" panose="02000000000000000000" pitchFamily="2" charset="0"/>
                <a:ea typeface="Roboto" panose="02000000000000000000" pitchFamily="2" charset="0"/>
                <a:cs typeface="Roboto" panose="02000000000000000000" pitchFamily="2" charset="0"/>
              </a:rPr>
              <a:t> </a:t>
            </a:r>
            <a:r>
              <a:rPr sz="1100" spc="-20">
                <a:latin typeface="Roboto" panose="02000000000000000000" pitchFamily="2" charset="0"/>
                <a:ea typeface="Roboto" panose="02000000000000000000" pitchFamily="2" charset="0"/>
                <a:cs typeface="Roboto" panose="02000000000000000000" pitchFamily="2" charset="0"/>
              </a:rPr>
              <a:t>press</a:t>
            </a:r>
            <a:r>
              <a:rPr lang="en-GB" sz="1100" spc="-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“Confirm</a:t>
            </a:r>
            <a:r>
              <a:rPr sz="1100" spc="-10">
                <a:latin typeface="Roboto" panose="02000000000000000000" pitchFamily="2" charset="0"/>
                <a:ea typeface="Roboto" panose="02000000000000000000" pitchFamily="2" charset="0"/>
                <a:cs typeface="Roboto" panose="02000000000000000000" pitchFamily="2" charset="0"/>
              </a:rPr>
              <a:t> Selection”</a:t>
            </a:r>
            <a:r>
              <a:rPr lang="en-GB" sz="1100" spc="-10">
                <a:latin typeface="Roboto" panose="02000000000000000000" pitchFamily="2" charset="0"/>
                <a:ea typeface="Roboto" panose="02000000000000000000" pitchFamily="2" charset="0"/>
                <a:cs typeface="Roboto" panose="02000000000000000000" pitchFamily="2" charset="0"/>
              </a:rPr>
              <a:t>.</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a:spLocks noGrp="1"/>
          </p:cNvSpPr>
          <p:nvPr>
            <p:ph type="title"/>
          </p:nvPr>
        </p:nvSpPr>
        <p:spPr>
          <a:xfrm>
            <a:off x="263618" y="564234"/>
            <a:ext cx="5832382" cy="289823"/>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6 CONT.</a:t>
            </a:r>
            <a:r>
              <a:rPr lang="en-GB" b="1" spc="-1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ADD DOWNLOADABLE</a:t>
            </a:r>
            <a:r>
              <a:rPr lang="en-GB" b="1" spc="5">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DOCUMENTS</a:t>
            </a:r>
          </a:p>
        </p:txBody>
      </p:sp>
      <p:sp>
        <p:nvSpPr>
          <p:cNvPr id="18" name="Rectangle 17">
            <a:extLst>
              <a:ext uri="{FF2B5EF4-FFF2-40B4-BE49-F238E27FC236}">
                <a16:creationId xmlns:a16="http://schemas.microsoft.com/office/drawing/2014/main" id="{D94E6E1F-9332-4BDA-BE26-21F4C13396F0}"/>
              </a:ext>
            </a:extLst>
          </p:cNvPr>
          <p:cNvSpPr/>
          <p:nvPr/>
        </p:nvSpPr>
        <p:spPr>
          <a:xfrm>
            <a:off x="10287000" y="6096000"/>
            <a:ext cx="9144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5D30DE-B63A-4FCB-A51C-B6E3D9BA3AF0}"/>
              </a:ext>
            </a:extLst>
          </p:cNvPr>
          <p:cNvSpPr/>
          <p:nvPr/>
        </p:nvSpPr>
        <p:spPr>
          <a:xfrm>
            <a:off x="8017250" y="1791856"/>
            <a:ext cx="112675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7">
            <a:extLst>
              <a:ext uri="{FF2B5EF4-FFF2-40B4-BE49-F238E27FC236}">
                <a16:creationId xmlns:a16="http://schemas.microsoft.com/office/drawing/2014/main" id="{1823C421-2185-4490-9680-65CEB3094DCC}"/>
              </a:ext>
            </a:extLst>
          </p:cNvPr>
          <p:cNvSpPr txBox="1"/>
          <p:nvPr/>
        </p:nvSpPr>
        <p:spPr>
          <a:xfrm>
            <a:off x="263618" y="3268671"/>
            <a:ext cx="1714182" cy="1028487"/>
          </a:xfrm>
          <a:prstGeom prst="rect">
            <a:avLst/>
          </a:prstGeom>
        </p:spPr>
        <p:txBody>
          <a:bodyPr vert="horz" wrap="square" lIns="0" tIns="12700" rIns="0" bIns="0" rtlCol="0">
            <a:spAutoFit/>
          </a:bodyPr>
          <a:lstStyle/>
          <a:p>
            <a:pPr marL="12700" marR="5080" algn="l">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Your</a:t>
            </a:r>
            <a:r>
              <a:rPr sz="1100" spc="1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new</a:t>
            </a:r>
            <a:r>
              <a:rPr sz="1100" spc="12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document</a:t>
            </a:r>
            <a:r>
              <a:rPr sz="1100" spc="114">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will</a:t>
            </a:r>
            <a:r>
              <a:rPr sz="1100" spc="120">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appear</a:t>
            </a:r>
            <a:r>
              <a:rPr sz="1100">
                <a:latin typeface="Roboto" panose="02000000000000000000" pitchFamily="2" charset="0"/>
                <a:ea typeface="Roboto" panose="02000000000000000000" pitchFamily="2" charset="0"/>
                <a:cs typeface="Roboto" panose="02000000000000000000" pitchFamily="2" charset="0"/>
              </a:rPr>
              <a:t> o</a:t>
            </a:r>
            <a:r>
              <a:rPr lang="en-GB" sz="1100">
                <a:latin typeface="Roboto" panose="02000000000000000000" pitchFamily="2" charset="0"/>
                <a:ea typeface="Roboto" panose="02000000000000000000" pitchFamily="2" charset="0"/>
                <a:cs typeface="Roboto" panose="02000000000000000000" pitchFamily="2" charset="0"/>
              </a:rPr>
              <a:t>n t</a:t>
            </a:r>
            <a:r>
              <a:rPr sz="1100">
                <a:latin typeface="Roboto" panose="02000000000000000000" pitchFamily="2" charset="0"/>
                <a:ea typeface="Roboto" panose="02000000000000000000" pitchFamily="2" charset="0"/>
                <a:cs typeface="Roboto" panose="02000000000000000000" pitchFamily="2" charset="0"/>
              </a:rPr>
              <a:t>hi</a:t>
            </a:r>
            <a:r>
              <a:rPr lang="en-GB" sz="1100">
                <a:latin typeface="Roboto" panose="02000000000000000000" pitchFamily="2" charset="0"/>
                <a:ea typeface="Roboto" panose="02000000000000000000" pitchFamily="2" charset="0"/>
                <a:cs typeface="Roboto" panose="02000000000000000000" pitchFamily="2" charset="0"/>
              </a:rPr>
              <a:t>s </a:t>
            </a:r>
            <a:r>
              <a:rPr sz="1100">
                <a:latin typeface="Roboto" panose="02000000000000000000" pitchFamily="2" charset="0"/>
                <a:ea typeface="Roboto" panose="02000000000000000000" pitchFamily="2" charset="0"/>
                <a:cs typeface="Roboto" panose="02000000000000000000" pitchFamily="2" charset="0"/>
              </a:rPr>
              <a:t>page.</a:t>
            </a:r>
          </a:p>
          <a:p>
            <a:pPr algn="l">
              <a:lnSpc>
                <a:spcPct val="100000"/>
              </a:lnSpc>
              <a:spcBef>
                <a:spcPts val="20"/>
              </a:spcBef>
            </a:pPr>
            <a:endParaRPr sz="1100">
              <a:latin typeface="Roboto" panose="02000000000000000000" pitchFamily="2" charset="0"/>
              <a:ea typeface="Roboto" panose="02000000000000000000" pitchFamily="2" charset="0"/>
              <a:cs typeface="Roboto" panose="02000000000000000000" pitchFamily="2" charset="0"/>
            </a:endParaRPr>
          </a:p>
          <a:p>
            <a:pPr marL="12700" marR="6350" algn="l">
              <a:lnSpc>
                <a:spcPct val="100000"/>
              </a:lnSpc>
            </a:pPr>
            <a:r>
              <a:rPr lang="en-GB" sz="1100" spc="-25">
                <a:latin typeface="Roboto" panose="02000000000000000000" pitchFamily="2" charset="0"/>
                <a:ea typeface="Roboto" panose="02000000000000000000" pitchFamily="2" charset="0"/>
                <a:cs typeface="Roboto" panose="02000000000000000000" pitchFamily="2" charset="0"/>
              </a:rPr>
              <a:t>You can always come back to this page and edit the title and description if needed. </a:t>
            </a:r>
            <a:endParaRPr sz="110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56159" y="2785617"/>
            <a:ext cx="1691114" cy="1197764"/>
          </a:xfrm>
          <a:prstGeom prst="rect">
            <a:avLst/>
          </a:prstGeom>
        </p:spPr>
        <p:txBody>
          <a:bodyPr vert="horz" wrap="square" lIns="0" tIns="12700" rIns="0" bIns="0" rtlCol="0">
            <a:spAutoFit/>
          </a:bodyPr>
          <a:lstStyle/>
          <a:p>
            <a:pPr marL="12700" marR="5080">
              <a:lnSpc>
                <a:spcPct val="100000"/>
              </a:lnSpc>
              <a:spcBef>
                <a:spcPts val="100"/>
              </a:spcBef>
            </a:pPr>
            <a:r>
              <a:rPr sz="1100" b="1">
                <a:latin typeface="Roboto" panose="02000000000000000000" pitchFamily="2" charset="0"/>
                <a:ea typeface="Roboto" panose="02000000000000000000" pitchFamily="2" charset="0"/>
                <a:cs typeface="Roboto" panose="02000000000000000000" pitchFamily="2" charset="0"/>
              </a:rPr>
              <a:t>Staff:</a:t>
            </a:r>
            <a:r>
              <a:rPr sz="1100" b="1" spc="33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Manage</a:t>
            </a:r>
            <a:r>
              <a:rPr sz="1100" spc="34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staff</a:t>
            </a:r>
            <a:r>
              <a:rPr sz="1100" spc="33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availability</a:t>
            </a:r>
            <a:r>
              <a:rPr sz="1100">
                <a:latin typeface="Roboto" panose="02000000000000000000" pitchFamily="2" charset="0"/>
                <a:ea typeface="Roboto" panose="02000000000000000000" pitchFamily="2" charset="0"/>
                <a:cs typeface="Roboto" panose="02000000000000000000" pitchFamily="2" charset="0"/>
              </a:rPr>
              <a:t> by</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toggling</a:t>
            </a:r>
            <a:r>
              <a:rPr sz="1100" spc="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them </a:t>
            </a:r>
            <a:r>
              <a:rPr sz="1100" spc="-10">
                <a:latin typeface="Roboto" panose="02000000000000000000" pitchFamily="2" charset="0"/>
                <a:ea typeface="Roboto" panose="02000000000000000000" pitchFamily="2" charset="0"/>
                <a:cs typeface="Roboto" panose="02000000000000000000" pitchFamily="2" charset="0"/>
              </a:rPr>
              <a:t>on/off.</a:t>
            </a:r>
            <a:endParaRPr sz="110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0"/>
              </a:spcBef>
            </a:pPr>
            <a:endParaRPr sz="1100">
              <a:latin typeface="Roboto" panose="02000000000000000000" pitchFamily="2" charset="0"/>
              <a:ea typeface="Roboto" panose="02000000000000000000" pitchFamily="2" charset="0"/>
              <a:cs typeface="Roboto" panose="02000000000000000000" pitchFamily="2" charset="0"/>
            </a:endParaRPr>
          </a:p>
          <a:p>
            <a:pPr marL="12700" marR="83185">
              <a:lnSpc>
                <a:spcPct val="100000"/>
              </a:lnSpc>
            </a:pPr>
            <a:r>
              <a:rPr sz="1100">
                <a:latin typeface="Roboto" panose="02000000000000000000" pitchFamily="2" charset="0"/>
                <a:ea typeface="Roboto" panose="02000000000000000000" pitchFamily="2" charset="0"/>
                <a:cs typeface="Roboto" panose="02000000000000000000" pitchFamily="2" charset="0"/>
              </a:rPr>
              <a:t>Get</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in touch</a:t>
            </a:r>
            <a:r>
              <a:rPr sz="1100" spc="-10">
                <a:latin typeface="Roboto" panose="02000000000000000000" pitchFamily="2" charset="0"/>
                <a:ea typeface="Roboto" panose="02000000000000000000" pitchFamily="2" charset="0"/>
                <a:cs typeface="Roboto" panose="02000000000000000000" pitchFamily="2" charset="0"/>
              </a:rPr>
              <a:t> </a:t>
            </a:r>
            <a:r>
              <a:rPr sz="1100" spc="-20">
                <a:latin typeface="Roboto" panose="02000000000000000000" pitchFamily="2" charset="0"/>
                <a:ea typeface="Roboto" panose="02000000000000000000" pitchFamily="2" charset="0"/>
                <a:cs typeface="Roboto" panose="02000000000000000000" pitchFamily="2" charset="0"/>
              </a:rPr>
              <a:t>wit</a:t>
            </a:r>
            <a:r>
              <a:rPr lang="en-US" sz="1100" spc="-20">
                <a:latin typeface="Roboto" panose="02000000000000000000" pitchFamily="2" charset="0"/>
                <a:ea typeface="Roboto" panose="02000000000000000000" pitchFamily="2" charset="0"/>
                <a:cs typeface="Roboto" panose="02000000000000000000" pitchFamily="2" charset="0"/>
              </a:rPr>
              <a:t>h your operations manager </a:t>
            </a:r>
            <a:r>
              <a:rPr sz="1100">
                <a:latin typeface="Roboto" panose="02000000000000000000" pitchFamily="2" charset="0"/>
                <a:ea typeface="Roboto" panose="02000000000000000000" pitchFamily="2" charset="0"/>
                <a:cs typeface="Roboto" panose="02000000000000000000" pitchFamily="2" charset="0"/>
              </a:rPr>
              <a:t>if</a:t>
            </a:r>
            <a:r>
              <a:rPr lang="en-GB" sz="1100" spc="-5">
                <a:latin typeface="Roboto" panose="02000000000000000000" pitchFamily="2" charset="0"/>
                <a:ea typeface="Roboto" panose="02000000000000000000" pitchFamily="2" charset="0"/>
                <a:cs typeface="Roboto" panose="02000000000000000000" pitchFamily="2" charset="0"/>
              </a:rPr>
              <a:t> you team is missing.</a:t>
            </a:r>
            <a:endParaRPr sz="1100">
              <a:latin typeface="Calibri"/>
              <a:cs typeface="Calibri"/>
            </a:endParaRPr>
          </a:p>
        </p:txBody>
      </p:sp>
      <p:sp>
        <p:nvSpPr>
          <p:cNvPr id="7" name="object 7"/>
          <p:cNvSpPr txBox="1">
            <a:spLocks noGrp="1"/>
          </p:cNvSpPr>
          <p:nvPr>
            <p:ph type="title"/>
          </p:nvPr>
        </p:nvSpPr>
        <p:spPr>
          <a:xfrm>
            <a:off x="156159" y="612916"/>
            <a:ext cx="4853940" cy="299720"/>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1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7</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2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MANAGE</a:t>
            </a:r>
            <a:r>
              <a:rPr lang="en-GB" b="1" spc="-2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STAFF</a:t>
            </a:r>
            <a:r>
              <a:rPr lang="en-GB" b="1" spc="-25">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AVAILABILITY</a:t>
            </a:r>
          </a:p>
        </p:txBody>
      </p:sp>
      <p:pic>
        <p:nvPicPr>
          <p:cNvPr id="10" name="Picture 9">
            <a:extLst>
              <a:ext uri="{FF2B5EF4-FFF2-40B4-BE49-F238E27FC236}">
                <a16:creationId xmlns:a16="http://schemas.microsoft.com/office/drawing/2014/main" id="{6C3D55C5-8FCB-4A3F-9269-E71BED64E759}"/>
              </a:ext>
            </a:extLst>
          </p:cNvPr>
          <p:cNvPicPr>
            <a:picLocks noChangeAspect="1"/>
          </p:cNvPicPr>
          <p:nvPr/>
        </p:nvPicPr>
        <p:blipFill>
          <a:blip r:embed="rId2"/>
          <a:stretch>
            <a:fillRect/>
          </a:stretch>
        </p:blipFill>
        <p:spPr>
          <a:xfrm>
            <a:off x="2180902" y="1496291"/>
            <a:ext cx="9591210" cy="4089477"/>
          </a:xfrm>
          <a:prstGeom prst="rect">
            <a:avLst/>
          </a:prstGeom>
        </p:spPr>
      </p:pic>
      <p:sp>
        <p:nvSpPr>
          <p:cNvPr id="11" name="Rectangle 10">
            <a:extLst>
              <a:ext uri="{FF2B5EF4-FFF2-40B4-BE49-F238E27FC236}">
                <a16:creationId xmlns:a16="http://schemas.microsoft.com/office/drawing/2014/main" id="{68783C01-C748-4026-94C0-E76215123404}"/>
              </a:ext>
            </a:extLst>
          </p:cNvPr>
          <p:cNvSpPr/>
          <p:nvPr/>
        </p:nvSpPr>
        <p:spPr>
          <a:xfrm>
            <a:off x="10224655" y="3472685"/>
            <a:ext cx="685800"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rotWithShape="1">
          <a:blip r:embed="rId2" cstate="print"/>
          <a:srcRect r="9913"/>
          <a:stretch/>
        </p:blipFill>
        <p:spPr>
          <a:xfrm>
            <a:off x="156159" y="1169774"/>
            <a:ext cx="9423804" cy="4230623"/>
          </a:xfrm>
          <a:prstGeom prst="rect">
            <a:avLst/>
          </a:prstGeom>
        </p:spPr>
      </p:pic>
      <p:sp>
        <p:nvSpPr>
          <p:cNvPr id="8" name="object 7">
            <a:extLst>
              <a:ext uri="{FF2B5EF4-FFF2-40B4-BE49-F238E27FC236}">
                <a16:creationId xmlns:a16="http://schemas.microsoft.com/office/drawing/2014/main" id="{1DC2DE41-1871-7FD8-792C-59BB3F44B97B}"/>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10">
                <a:latin typeface="Roboto" panose="02000000000000000000" pitchFamily="2" charset="0"/>
                <a:ea typeface="Roboto" panose="02000000000000000000" pitchFamily="2" charset="0"/>
                <a:cs typeface="Roboto" panose="02000000000000000000" pitchFamily="2" charset="0"/>
              </a:rPr>
              <a:t> 8</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25">
                <a:latin typeface="Roboto" panose="02000000000000000000" pitchFamily="2" charset="0"/>
                <a:ea typeface="Roboto" panose="02000000000000000000" pitchFamily="2" charset="0"/>
                <a:cs typeface="Roboto" panose="02000000000000000000" pitchFamily="2" charset="0"/>
              </a:rPr>
              <a:t> QR CODES</a:t>
            </a:r>
            <a:endParaRPr lang="en-GB" b="1" spc="-10">
              <a:latin typeface="Roboto" panose="02000000000000000000" pitchFamily="2" charset="0"/>
              <a:ea typeface="Roboto" panose="02000000000000000000" pitchFamily="2" charset="0"/>
              <a:cs typeface="Roboto" panose="02000000000000000000" pitchFamily="2" charset="0"/>
            </a:endParaRPr>
          </a:p>
        </p:txBody>
      </p:sp>
      <p:sp>
        <p:nvSpPr>
          <p:cNvPr id="9" name="object 6">
            <a:extLst>
              <a:ext uri="{FF2B5EF4-FFF2-40B4-BE49-F238E27FC236}">
                <a16:creationId xmlns:a16="http://schemas.microsoft.com/office/drawing/2014/main" id="{CB02DBE1-F141-88BF-D4DD-27B8C64148FD}"/>
              </a:ext>
            </a:extLst>
          </p:cNvPr>
          <p:cNvSpPr txBox="1"/>
          <p:nvPr/>
        </p:nvSpPr>
        <p:spPr>
          <a:xfrm>
            <a:off x="9771213" y="2828636"/>
            <a:ext cx="1691114" cy="1197764"/>
          </a:xfrm>
          <a:prstGeom prst="rect">
            <a:avLst/>
          </a:prstGeom>
        </p:spPr>
        <p:txBody>
          <a:bodyPr vert="horz" wrap="square" lIns="0" tIns="12700" rIns="0" bIns="0" rtlCol="0">
            <a:spAutoFit/>
          </a:bodyPr>
          <a:lstStyle/>
          <a:p>
            <a:pPr marL="12700" marR="5080">
              <a:lnSpc>
                <a:spcPct val="100000"/>
              </a:lnSpc>
              <a:spcBef>
                <a:spcPts val="100"/>
              </a:spcBef>
            </a:pPr>
            <a:r>
              <a:rPr lang="en-GB" sz="1100">
                <a:latin typeface="Roboto" panose="02000000000000000000" pitchFamily="2" charset="0"/>
                <a:ea typeface="Roboto" panose="02000000000000000000" pitchFamily="2" charset="0"/>
                <a:cs typeface="Roboto" panose="02000000000000000000" pitchFamily="2" charset="0"/>
              </a:rPr>
              <a:t>You can print a QR code which can be scanned by attendees onsite at your booth to download your documents for later viewing. All downloads come in 1 file</a:t>
            </a:r>
            <a:endParaRPr sz="1050">
              <a:latin typeface="Calibri"/>
              <a:cs typeface="Calibri"/>
            </a:endParaRPr>
          </a:p>
        </p:txBody>
      </p:sp>
      <p:sp>
        <p:nvSpPr>
          <p:cNvPr id="10" name="Rectangle 9">
            <a:extLst>
              <a:ext uri="{FF2B5EF4-FFF2-40B4-BE49-F238E27FC236}">
                <a16:creationId xmlns:a16="http://schemas.microsoft.com/office/drawing/2014/main" id="{10ABA295-AD33-1422-5AEA-E16F5CEE07E6}"/>
              </a:ext>
            </a:extLst>
          </p:cNvPr>
          <p:cNvSpPr/>
          <p:nvPr/>
        </p:nvSpPr>
        <p:spPr>
          <a:xfrm>
            <a:off x="8562110" y="3070542"/>
            <a:ext cx="332509" cy="298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C659C3-5113-48D5-ADCD-0856CE68E9EB}"/>
              </a:ext>
            </a:extLst>
          </p:cNvPr>
          <p:cNvSpPr>
            <a:spLocks noGrp="1"/>
          </p:cNvSpPr>
          <p:nvPr>
            <p:ph type="title"/>
          </p:nvPr>
        </p:nvSpPr>
        <p:spPr/>
        <p:txBody>
          <a:bodyPr/>
          <a:lstStyle/>
          <a:p>
            <a:r>
              <a:rPr lang="en-GB"/>
              <a:t>Table Of Contents</a:t>
            </a:r>
          </a:p>
        </p:txBody>
      </p:sp>
      <p:sp>
        <p:nvSpPr>
          <p:cNvPr id="9" name="Content Placeholder 8">
            <a:extLst>
              <a:ext uri="{FF2B5EF4-FFF2-40B4-BE49-F238E27FC236}">
                <a16:creationId xmlns:a16="http://schemas.microsoft.com/office/drawing/2014/main" id="{6CFC3B57-10D2-4E3B-AB0F-896BE78260D3}"/>
              </a:ext>
            </a:extLst>
          </p:cNvPr>
          <p:cNvSpPr>
            <a:spLocks noGrp="1"/>
          </p:cNvSpPr>
          <p:nvPr>
            <p:ph idx="1"/>
          </p:nvPr>
        </p:nvSpPr>
        <p:spPr>
          <a:xfrm>
            <a:off x="723900" y="1325365"/>
            <a:ext cx="10736263" cy="5267255"/>
          </a:xfrm>
        </p:spPr>
        <p:txBody>
          <a:bodyPr vert="horz" lIns="0" tIns="0" rIns="0" bIns="0" rtlCol="0" anchor="t">
            <a:normAutofit/>
          </a:bodyPr>
          <a:lstStyle/>
          <a:p>
            <a:pPr marL="0" indent="0">
              <a:buNone/>
            </a:pPr>
            <a:r>
              <a:rPr lang="en-GB" sz="2000" i="1" dirty="0"/>
              <a:t>Please click on a link below to go to directly to that section of the guide.</a:t>
            </a:r>
            <a:endParaRPr lang="en-GB" sz="2000" dirty="0">
              <a:hlinkClick r:id="rId2" action="ppaction://hlinksldjump"/>
            </a:endParaRPr>
          </a:p>
          <a:p>
            <a:pPr marL="457200" indent="-457200">
              <a:buFont typeface="+mj-lt"/>
              <a:buAutoNum type="arabicPeriod"/>
            </a:pPr>
            <a:r>
              <a:rPr lang="en-GB" sz="2000" dirty="0">
                <a:hlinkClick r:id="rId2" action="ppaction://hlinksldjump"/>
              </a:rPr>
              <a:t>How to Login to the ConnectMe Platform | (Slides 3 – 8)</a:t>
            </a:r>
          </a:p>
          <a:p>
            <a:pPr marL="457200" indent="-457200">
              <a:buFont typeface="+mj-lt"/>
              <a:buAutoNum type="arabicPeriod"/>
            </a:pPr>
            <a:r>
              <a:rPr lang="en-GB" sz="2000" dirty="0">
                <a:hlinkClick r:id="rId3" action="ppaction://hlinksldjump"/>
              </a:rPr>
              <a:t>How to Edit your Virtual Booth | Details (Slides 9 – 12)</a:t>
            </a:r>
            <a:endParaRPr lang="en-GB" sz="2000" dirty="0"/>
          </a:p>
          <a:p>
            <a:pPr marL="457200" indent="-457200">
              <a:buFont typeface="+mj-lt"/>
              <a:buAutoNum type="arabicPeriod"/>
            </a:pPr>
            <a:r>
              <a:rPr lang="en-GB" sz="2000" dirty="0">
                <a:hlinkClick r:id="rId4" action="ppaction://hlinksldjump"/>
              </a:rPr>
              <a:t>How to Edit your Virtual Booth | Videos (Slides 13 – 15)</a:t>
            </a:r>
            <a:endParaRPr lang="en-GB" sz="2000" dirty="0"/>
          </a:p>
          <a:p>
            <a:pPr marL="457200" indent="-457200">
              <a:buFont typeface="+mj-lt"/>
              <a:buAutoNum type="arabicPeriod"/>
            </a:pPr>
            <a:r>
              <a:rPr lang="en-GB" sz="2000" dirty="0">
                <a:hlinkClick r:id="rId5" action="ppaction://hlinksldjump"/>
              </a:rPr>
              <a:t>How to Edit your Virtual Booth | Downloads (Slides 16 – 17)</a:t>
            </a:r>
            <a:endParaRPr lang="en-GB" sz="2000" dirty="0"/>
          </a:p>
          <a:p>
            <a:pPr marL="457200" indent="-457200">
              <a:buFont typeface="+mj-lt"/>
              <a:buAutoNum type="arabicPeriod"/>
            </a:pPr>
            <a:r>
              <a:rPr lang="en-GB" sz="2000" dirty="0">
                <a:hlinkClick r:id="rId6" action="ppaction://hlinksldjump"/>
              </a:rPr>
              <a:t>How to Edit your Virtual Booth | Staff (Slide 18)</a:t>
            </a:r>
            <a:endParaRPr lang="en-GB" sz="2000" dirty="0"/>
          </a:p>
          <a:p>
            <a:pPr marL="457200" indent="-457200">
              <a:buFont typeface="+mj-lt"/>
              <a:buAutoNum type="arabicPeriod"/>
            </a:pPr>
            <a:r>
              <a:rPr lang="en-GB" sz="2000" dirty="0">
                <a:hlinkClick r:id="rId7" action="ppaction://hlinksldjump"/>
              </a:rPr>
              <a:t>How to Download QR codes for your Documents (Slides 19 – 20)</a:t>
            </a:r>
            <a:endParaRPr lang="en-GB" sz="2000" dirty="0"/>
          </a:p>
          <a:p>
            <a:pPr marL="457200" indent="-457200">
              <a:buFont typeface="+mj-lt"/>
              <a:buAutoNum type="arabicPeriod"/>
            </a:pPr>
            <a:r>
              <a:rPr lang="en-GB" sz="2000" dirty="0">
                <a:hlinkClick r:id="rId8" action="ppaction://hlinksldjump"/>
              </a:rPr>
              <a:t>Lead Retrieval (Slides 21 – 29)</a:t>
            </a:r>
            <a:endParaRPr lang="en-GB" sz="2000" dirty="0"/>
          </a:p>
          <a:p>
            <a:pPr marL="457200" indent="-457200">
              <a:buFont typeface="+mj-lt"/>
              <a:buAutoNum type="arabicPeriod"/>
            </a:pPr>
            <a:r>
              <a:rPr lang="en-GB" sz="2000" dirty="0">
                <a:hlinkClick r:id="rId9" action="ppaction://hlinksldjump"/>
              </a:rPr>
              <a:t>Your Event Contacts (</a:t>
            </a:r>
            <a:r>
              <a:rPr lang="en-GB" sz="2000">
                <a:hlinkClick r:id="rId9" action="ppaction://hlinksldjump"/>
              </a:rPr>
              <a:t>Slide 30-31)</a:t>
            </a:r>
            <a:endParaRPr lang="en-GB" sz="2000" dirty="0"/>
          </a:p>
        </p:txBody>
      </p:sp>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Tree>
    <p:extLst>
      <p:ext uri="{BB962C8B-B14F-4D97-AF65-F5344CB8AC3E}">
        <p14:creationId xmlns:p14="http://schemas.microsoft.com/office/powerpoint/2010/main" val="354639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102" y="6653695"/>
            <a:ext cx="18554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a:ln>
                  <a:noFill/>
                </a:ln>
                <a:solidFill>
                  <a:srgbClr val="0078D6"/>
                </a:solidFill>
                <a:effectLst/>
                <a:uLnTx/>
                <a:uFillTx/>
                <a:latin typeface="Rockwell"/>
                <a:cs typeface="Rockwell"/>
              </a:rPr>
              <a:t>Information</a:t>
            </a:r>
            <a:r>
              <a:rPr kumimoji="0" sz="900" b="0" i="0" u="none" strike="noStrike" kern="0" cap="none" spc="-40" normalizeH="0" baseline="0" noProof="0">
                <a:ln>
                  <a:noFill/>
                </a:ln>
                <a:solidFill>
                  <a:srgbClr val="0078D6"/>
                </a:solidFill>
                <a:effectLst/>
                <a:uLnTx/>
                <a:uFillTx/>
                <a:latin typeface="Rockwell"/>
                <a:cs typeface="Rockwell"/>
              </a:rPr>
              <a:t> </a:t>
            </a:r>
            <a:r>
              <a:rPr kumimoji="0" sz="900" b="0" i="0" u="none" strike="noStrike" kern="0" cap="none" spc="0" normalizeH="0" baseline="0" noProof="0">
                <a:ln>
                  <a:noFill/>
                </a:ln>
                <a:solidFill>
                  <a:srgbClr val="0078D6"/>
                </a:solidFill>
                <a:effectLst/>
                <a:uLnTx/>
                <a:uFillTx/>
                <a:latin typeface="Rockwell"/>
                <a:cs typeface="Rockwell"/>
              </a:rPr>
              <a:t>Classification:</a:t>
            </a:r>
            <a:r>
              <a:rPr kumimoji="0" sz="900" b="0" i="0" u="none" strike="noStrike" kern="0" cap="none" spc="-35" normalizeH="0" baseline="0" noProof="0">
                <a:ln>
                  <a:noFill/>
                </a:ln>
                <a:solidFill>
                  <a:srgbClr val="0078D6"/>
                </a:solidFill>
                <a:effectLst/>
                <a:uLnTx/>
                <a:uFillTx/>
                <a:latin typeface="Rockwell"/>
                <a:cs typeface="Rockwell"/>
              </a:rPr>
              <a:t> </a:t>
            </a:r>
            <a:r>
              <a:rPr kumimoji="0" sz="900" b="0" i="0" u="none" strike="noStrike" kern="0" cap="none" spc="-10" normalizeH="0" baseline="0" noProof="0">
                <a:ln>
                  <a:noFill/>
                </a:ln>
                <a:solidFill>
                  <a:srgbClr val="0078D6"/>
                </a:solidFill>
                <a:effectLst/>
                <a:uLnTx/>
                <a:uFillTx/>
                <a:latin typeface="Rockwell"/>
                <a:cs typeface="Rockwell"/>
              </a:rPr>
              <a:t>General</a:t>
            </a:r>
            <a:endParaRPr kumimoji="0" sz="900" b="0" i="0" u="none" strike="noStrike" kern="0" cap="none" spc="0" normalizeH="0" baseline="0" noProof="0">
              <a:ln>
                <a:noFill/>
              </a:ln>
              <a:solidFill>
                <a:sysClr val="windowText" lastClr="000000"/>
              </a:solidFill>
              <a:effectLst/>
              <a:uLnTx/>
              <a:uFillTx/>
              <a:latin typeface="Rockwell"/>
              <a:cs typeface="Rockwell"/>
            </a:endParaRPr>
          </a:p>
        </p:txBody>
      </p:sp>
      <p:pic>
        <p:nvPicPr>
          <p:cNvPr id="4" name="object 4"/>
          <p:cNvPicPr/>
          <p:nvPr/>
        </p:nvPicPr>
        <p:blipFill>
          <a:blip r:embed="rId2" cstate="print"/>
          <a:stretch>
            <a:fillRect/>
          </a:stretch>
        </p:blipFill>
        <p:spPr>
          <a:xfrm>
            <a:off x="500097" y="1453706"/>
            <a:ext cx="4934324" cy="3696854"/>
          </a:xfrm>
          <a:prstGeom prst="rect">
            <a:avLst/>
          </a:prstGeom>
        </p:spPr>
      </p:pic>
      <p:pic>
        <p:nvPicPr>
          <p:cNvPr id="7" name="object 7"/>
          <p:cNvPicPr/>
          <p:nvPr/>
        </p:nvPicPr>
        <p:blipFill rotWithShape="1">
          <a:blip r:embed="rId3" cstate="print"/>
          <a:srcRect t="22912"/>
          <a:stretch/>
        </p:blipFill>
        <p:spPr>
          <a:xfrm>
            <a:off x="7482641" y="1524000"/>
            <a:ext cx="2635957" cy="2883818"/>
          </a:xfrm>
          <a:prstGeom prst="rect">
            <a:avLst/>
          </a:prstGeom>
        </p:spPr>
      </p:pic>
      <p:sp>
        <p:nvSpPr>
          <p:cNvPr id="9" name="object 9"/>
          <p:cNvSpPr txBox="1"/>
          <p:nvPr/>
        </p:nvSpPr>
        <p:spPr>
          <a:xfrm>
            <a:off x="3223491" y="5625967"/>
            <a:ext cx="6426893" cy="382156"/>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lang="en-GB" sz="1200" b="0"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When you click download, all your uploaded documents will be linked to the respective QR codes for you to print and bring onsite.</a:t>
            </a:r>
            <a:endParaRPr kumimoji="0" sz="1200" b="0" i="0" u="none" strike="noStrike" kern="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bject 7">
            <a:extLst>
              <a:ext uri="{FF2B5EF4-FFF2-40B4-BE49-F238E27FC236}">
                <a16:creationId xmlns:a16="http://schemas.microsoft.com/office/drawing/2014/main" id="{0013B4E3-4266-9723-A10D-99C77B18AB04}"/>
              </a:ext>
            </a:extLst>
          </p:cNvPr>
          <p:cNvSpPr txBox="1">
            <a:spLocks/>
          </p:cNvSpPr>
          <p:nvPr/>
        </p:nvSpPr>
        <p:spPr>
          <a:xfrm>
            <a:off x="156159" y="612916"/>
            <a:ext cx="4853940" cy="2997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10">
                <a:latin typeface="Roboto" panose="02000000000000000000" pitchFamily="2" charset="0"/>
                <a:ea typeface="Roboto" panose="02000000000000000000" pitchFamily="2" charset="0"/>
                <a:cs typeface="Roboto" panose="02000000000000000000" pitchFamily="2" charset="0"/>
              </a:rPr>
              <a:t> 8</a:t>
            </a:r>
            <a:r>
              <a:rPr lang="en-GB" b="1" spc="-20">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a:t>
            </a:r>
            <a:r>
              <a:rPr lang="en-GB" b="1" spc="-25">
                <a:latin typeface="Roboto" panose="02000000000000000000" pitchFamily="2" charset="0"/>
                <a:ea typeface="Roboto" panose="02000000000000000000" pitchFamily="2" charset="0"/>
                <a:cs typeface="Roboto" panose="02000000000000000000" pitchFamily="2" charset="0"/>
              </a:rPr>
              <a:t> QR CODES (cont’d)</a:t>
            </a:r>
            <a:endParaRPr lang="en-GB" b="1" spc="-1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blue sphere with many points&#10;&#10;Description automatically generated">
            <a:extLst>
              <a:ext uri="{FF2B5EF4-FFF2-40B4-BE49-F238E27FC236}">
                <a16:creationId xmlns:a16="http://schemas.microsoft.com/office/drawing/2014/main" id="{F46C200A-0386-D814-C289-0AB16980019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 r="15"/>
          <a:stretch/>
        </p:blipFill>
        <p:spPr>
          <a:xfrm>
            <a:off x="8136000" y="0"/>
            <a:ext cx="4056000" cy="6858000"/>
          </a:xfrm>
        </p:spPr>
      </p:pic>
      <p:sp>
        <p:nvSpPr>
          <p:cNvPr id="12" name="Title 5">
            <a:extLst>
              <a:ext uri="{FF2B5EF4-FFF2-40B4-BE49-F238E27FC236}">
                <a16:creationId xmlns:a16="http://schemas.microsoft.com/office/drawing/2014/main" id="{7C144B19-78F5-4703-9006-DDC0CFC70A4A}"/>
              </a:ext>
            </a:extLst>
          </p:cNvPr>
          <p:cNvSpPr>
            <a:spLocks noGrp="1"/>
          </p:cNvSpPr>
          <p:nvPr>
            <p:ph type="ctrTitle"/>
          </p:nvPr>
        </p:nvSpPr>
        <p:spPr>
          <a:xfrm>
            <a:off x="1252729" y="2298191"/>
            <a:ext cx="4450080" cy="1476811"/>
          </a:xfrm>
        </p:spPr>
        <p:txBody>
          <a:bodyPr>
            <a:normAutofit/>
          </a:bodyPr>
          <a:lstStyle/>
          <a:p>
            <a:r>
              <a:rPr lang="en-US" sz="3600" b="0" kern="1200" spc="-30" dirty="0">
                <a:solidFill>
                  <a:srgbClr val="FFFFFF"/>
                </a:solidFill>
                <a:latin typeface="+mj-lt"/>
                <a:ea typeface="+mj-ea"/>
                <a:cs typeface="+mj-cs"/>
              </a:rPr>
              <a:t>Lead Retrieval</a:t>
            </a:r>
            <a:br>
              <a:rPr lang="en-US" sz="3600" b="0" kern="1200" spc="-20" dirty="0">
                <a:solidFill>
                  <a:srgbClr val="FFFFFF"/>
                </a:solidFill>
                <a:latin typeface="+mj-lt"/>
                <a:ea typeface="+mj-ea"/>
                <a:cs typeface="+mj-cs"/>
              </a:rPr>
            </a:br>
            <a:endParaRPr lang="en-GB" dirty="0"/>
          </a:p>
        </p:txBody>
      </p:sp>
    </p:spTree>
    <p:extLst>
      <p:ext uri="{BB962C8B-B14F-4D97-AF65-F5344CB8AC3E}">
        <p14:creationId xmlns:p14="http://schemas.microsoft.com/office/powerpoint/2010/main" val="255655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590-3F9E-3268-807F-0A411208939F}"/>
              </a:ext>
            </a:extLst>
          </p:cNvPr>
          <p:cNvSpPr>
            <a:spLocks noGrp="1"/>
          </p:cNvSpPr>
          <p:nvPr>
            <p:ph type="title"/>
          </p:nvPr>
        </p:nvSpPr>
        <p:spPr>
          <a:xfrm>
            <a:off x="286327" y="627484"/>
            <a:ext cx="11526981" cy="966788"/>
          </a:xfrm>
        </p:spPr>
        <p:txBody>
          <a:bodyPr>
            <a:normAutofit/>
          </a:bodyPr>
          <a:lstStyle/>
          <a:p>
            <a:r>
              <a:rPr lang="en-US" sz="2000" b="1">
                <a:latin typeface="Roboto" panose="02000000000000000000" pitchFamily="2" charset="0"/>
                <a:ea typeface="Roboto" panose="02000000000000000000" pitchFamily="2" charset="0"/>
                <a:cs typeface="Roboto" panose="02000000000000000000" pitchFamily="2" charset="0"/>
              </a:rPr>
              <a:t>LEAD RETRIEVAL – HOW TO SETUP, SCAN AND COLLECT LEADS ONSITE</a:t>
            </a:r>
            <a:br>
              <a:rPr lang="en-US" sz="2000">
                <a:latin typeface="Roboto" panose="02000000000000000000" pitchFamily="2" charset="0"/>
                <a:ea typeface="Roboto" panose="02000000000000000000" pitchFamily="2" charset="0"/>
                <a:cs typeface="Roboto" panose="02000000000000000000" pitchFamily="2" charset="0"/>
              </a:rPr>
            </a:b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0A0E13F9-7A49-90E2-7C39-851CA49D6DFA}"/>
              </a:ext>
            </a:extLst>
          </p:cNvPr>
          <p:cNvSpPr>
            <a:spLocks noGrp="1"/>
          </p:cNvSpPr>
          <p:nvPr>
            <p:ph idx="1"/>
          </p:nvPr>
        </p:nvSpPr>
        <p:spPr>
          <a:xfrm>
            <a:off x="80314" y="1674563"/>
            <a:ext cx="4392686" cy="3042629"/>
          </a:xfrm>
        </p:spPr>
        <p:txBody>
          <a:bodyPr vert="horz" lIns="0" tIns="0" rIns="0" bIns="0" rtlCol="0" anchor="t">
            <a:normAutofit fontScale="85000" lnSpcReduction="10000"/>
          </a:bodyPr>
          <a:lstStyle/>
          <a:p>
            <a:pPr marL="342900" indent="-342900">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On your personal device, please download the </a:t>
            </a:r>
            <a:r>
              <a:rPr lang="en-US" sz="1400" dirty="0" err="1">
                <a:solidFill>
                  <a:schemeClr val="tx1"/>
                </a:solidFill>
                <a:latin typeface="Roboto" panose="02000000000000000000" pitchFamily="2" charset="0"/>
                <a:ea typeface="Roboto" panose="02000000000000000000" pitchFamily="2" charset="0"/>
                <a:cs typeface="Roboto" panose="02000000000000000000" pitchFamily="2" charset="0"/>
              </a:rPr>
              <a:t>ConnectMe</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app. To find it in the App Store / Google Play, please search </a:t>
            </a:r>
            <a:r>
              <a:rPr lang="en-US" sz="1400" i="1" dirty="0">
                <a:solidFill>
                  <a:schemeClr val="accent4"/>
                </a:solidFill>
                <a:latin typeface="Roboto" panose="02000000000000000000" pitchFamily="2" charset="0"/>
                <a:ea typeface="Roboto" panose="02000000000000000000" pitchFamily="2" charset="0"/>
                <a:cs typeface="Roboto" panose="02000000000000000000" pitchFamily="2" charset="0"/>
              </a:rPr>
              <a:t>‘</a:t>
            </a:r>
            <a:r>
              <a:rPr lang="en-US" sz="1400" b="1" i="1" dirty="0" err="1">
                <a:solidFill>
                  <a:schemeClr val="accent4"/>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ConnectMe</a:t>
            </a:r>
            <a:r>
              <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 by Informa’.</a:t>
            </a:r>
            <a:endParaRPr lang="en-US" sz="1400" b="1" i="1" dirty="0">
              <a:solidFill>
                <a:schemeClr val="accent4"/>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Once downloaded, please enter the event code: </a:t>
            </a:r>
            <a:r>
              <a:rPr lang="en-US" sz="1400" b="1" dirty="0">
                <a:solidFill>
                  <a:schemeClr val="tx1"/>
                </a:solidFill>
                <a:latin typeface="Roboto" panose="02000000000000000000" pitchFamily="2" charset="0"/>
                <a:ea typeface="Roboto" panose="02000000000000000000" pitchFamily="2" charset="0"/>
                <a:cs typeface="Roboto" panose="02000000000000000000" pitchFamily="2" charset="0"/>
              </a:rPr>
              <a:t>GF2026</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342900" indent="-342900">
              <a:buFont typeface="+mj-lt"/>
              <a:buAutoNum type="arabicPeriod"/>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Enter your email address used to register for the conference, to which you will receive a 4-digit pin to login</a:t>
            </a:r>
          </a:p>
          <a:p>
            <a:pPr marL="0" indent="0">
              <a:buNone/>
            </a:pPr>
            <a:endParaRPr lang="en-US" sz="1100" i="1"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dirty="0">
              <a:ea typeface="Open Sans Light"/>
              <a:cs typeface="Open Sans Light"/>
            </a:endParaRPr>
          </a:p>
        </p:txBody>
      </p:sp>
      <p:sp>
        <p:nvSpPr>
          <p:cNvPr id="5" name="Slide Number Placeholder 4">
            <a:extLst>
              <a:ext uri="{FF2B5EF4-FFF2-40B4-BE49-F238E27FC236}">
                <a16:creationId xmlns:a16="http://schemas.microsoft.com/office/drawing/2014/main" id="{9D641911-EE68-47C5-2D2D-A6684DAB7846}"/>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0" cap="none" spc="0" normalizeH="0" baseline="0" noProof="0" smtClean="0">
                <a:ln>
                  <a:noFill/>
                </a:ln>
                <a:solidFill>
                  <a:srgbClr val="002244"/>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en-GB" sz="1100" b="0" i="0" u="none" strike="noStrike" kern="0" cap="none" spc="0" normalizeH="0" baseline="0" noProof="0">
              <a:ln>
                <a:noFill/>
              </a:ln>
              <a:solidFill>
                <a:srgbClr val="002244"/>
              </a:solidFill>
              <a:effectLst/>
              <a:uLnTx/>
              <a:uFillTx/>
            </a:endParaRPr>
          </a:p>
        </p:txBody>
      </p:sp>
      <p:sp>
        <p:nvSpPr>
          <p:cNvPr id="10" name="TextBox 9">
            <a:extLst>
              <a:ext uri="{FF2B5EF4-FFF2-40B4-BE49-F238E27FC236}">
                <a16:creationId xmlns:a16="http://schemas.microsoft.com/office/drawing/2014/main" id="{ACF21DCB-1721-1B9B-128A-2D85B69AADE1}"/>
              </a:ext>
            </a:extLst>
          </p:cNvPr>
          <p:cNvSpPr txBox="1"/>
          <p:nvPr/>
        </p:nvSpPr>
        <p:spPr>
          <a:xfrm>
            <a:off x="3797115" y="6454121"/>
            <a:ext cx="6096000" cy="2616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you do not receive a 4-digit pin, please email</a:t>
            </a:r>
          </a:p>
        </p:txBody>
      </p:sp>
      <p:sp>
        <p:nvSpPr>
          <p:cNvPr id="11" name="Arrow: Right 10">
            <a:extLst>
              <a:ext uri="{FF2B5EF4-FFF2-40B4-BE49-F238E27FC236}">
                <a16:creationId xmlns:a16="http://schemas.microsoft.com/office/drawing/2014/main" id="{97A778E6-69F7-FF4A-947B-982FB0C4EDBF}"/>
              </a:ext>
            </a:extLst>
          </p:cNvPr>
          <p:cNvSpPr/>
          <p:nvPr/>
        </p:nvSpPr>
        <p:spPr>
          <a:xfrm>
            <a:off x="6776302" y="3568409"/>
            <a:ext cx="615217" cy="2769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12" name="Arrow: Right 11">
            <a:extLst>
              <a:ext uri="{FF2B5EF4-FFF2-40B4-BE49-F238E27FC236}">
                <a16:creationId xmlns:a16="http://schemas.microsoft.com/office/drawing/2014/main" id="{CA3462D0-0D5B-A4E8-BCED-F0D64AB051BA}"/>
              </a:ext>
            </a:extLst>
          </p:cNvPr>
          <p:cNvSpPr/>
          <p:nvPr/>
        </p:nvSpPr>
        <p:spPr>
          <a:xfrm>
            <a:off x="9405499" y="3568409"/>
            <a:ext cx="615217" cy="2769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9" name="Picture 8">
            <a:extLst>
              <a:ext uri="{FF2B5EF4-FFF2-40B4-BE49-F238E27FC236}">
                <a16:creationId xmlns:a16="http://schemas.microsoft.com/office/drawing/2014/main" id="{7D7864B7-754E-8958-73EF-5F26308B0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519" y="1760016"/>
            <a:ext cx="1924978" cy="4170784"/>
          </a:xfrm>
          <a:prstGeom prst="rect">
            <a:avLst/>
          </a:prstGeom>
        </p:spPr>
      </p:pic>
      <p:pic>
        <p:nvPicPr>
          <p:cNvPr id="14" name="Picture 13">
            <a:extLst>
              <a:ext uri="{FF2B5EF4-FFF2-40B4-BE49-F238E27FC236}">
                <a16:creationId xmlns:a16="http://schemas.microsoft.com/office/drawing/2014/main" id="{08D7062B-0575-AA74-6DFD-FE1F95CA0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00" y="2104290"/>
            <a:ext cx="1772220" cy="3839812"/>
          </a:xfrm>
          <a:prstGeom prst="rect">
            <a:avLst/>
          </a:prstGeom>
        </p:spPr>
      </p:pic>
      <p:pic>
        <p:nvPicPr>
          <p:cNvPr id="16" name="Picture 15">
            <a:extLst>
              <a:ext uri="{FF2B5EF4-FFF2-40B4-BE49-F238E27FC236}">
                <a16:creationId xmlns:a16="http://schemas.microsoft.com/office/drawing/2014/main" id="{2207304C-0E72-D6B0-D82E-2A943774A0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5754" y="1760017"/>
            <a:ext cx="1931117" cy="4184086"/>
          </a:xfrm>
          <a:prstGeom prst="rect">
            <a:avLst/>
          </a:prstGeom>
        </p:spPr>
      </p:pic>
    </p:spTree>
    <p:extLst>
      <p:ext uri="{BB962C8B-B14F-4D97-AF65-F5344CB8AC3E}">
        <p14:creationId xmlns:p14="http://schemas.microsoft.com/office/powerpoint/2010/main" val="68878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B2B299-7AFA-AE88-9327-CE330009D7D4}"/>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0" cap="none" spc="0" normalizeH="0" baseline="0" noProof="0" smtClean="0">
                <a:ln>
                  <a:noFill/>
                </a:ln>
                <a:solidFill>
                  <a:srgbClr val="002244"/>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en-GB" sz="1100" b="0" i="0" u="none" strike="noStrike" kern="0" cap="none" spc="0" normalizeH="0" baseline="0" noProof="0">
              <a:ln>
                <a:noFill/>
              </a:ln>
              <a:solidFill>
                <a:srgbClr val="002244"/>
              </a:solidFill>
              <a:effectLst/>
              <a:uLnTx/>
              <a:uFillTx/>
            </a:endParaRPr>
          </a:p>
        </p:txBody>
      </p:sp>
      <p:sp>
        <p:nvSpPr>
          <p:cNvPr id="7" name="TextBox 6">
            <a:extLst>
              <a:ext uri="{FF2B5EF4-FFF2-40B4-BE49-F238E27FC236}">
                <a16:creationId xmlns:a16="http://schemas.microsoft.com/office/drawing/2014/main" id="{DEA879CC-7071-5587-EB96-14D38BD2B53A}"/>
              </a:ext>
            </a:extLst>
          </p:cNvPr>
          <p:cNvSpPr txBox="1"/>
          <p:nvPr/>
        </p:nvSpPr>
        <p:spPr>
          <a:xfrm>
            <a:off x="304224" y="1752600"/>
            <a:ext cx="4397085"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01AA4"/>
                </a:solidFill>
                <a:effectLst/>
                <a:uLnTx/>
                <a:uFillTx/>
                <a:latin typeface="Roboto" panose="02000000000000000000" pitchFamily="2" charset="0"/>
                <a:ea typeface="Roboto" panose="02000000000000000000" pitchFamily="2" charset="0"/>
                <a:cs typeface="Roboto" panose="02000000000000000000" pitchFamily="2" charset="0"/>
              </a:rPr>
              <a:t>4.</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Once entered, please select the </a:t>
            </a:r>
            <a:r>
              <a:rPr lang="en-US" sz="1400" dirty="0">
                <a:latin typeface="Roboto" panose="02000000000000000000" pitchFamily="2" charset="0"/>
                <a:ea typeface="Roboto" panose="02000000000000000000" pitchFamily="2" charset="0"/>
                <a:cs typeface="Roboto" panose="02000000000000000000" pitchFamily="2" charset="0"/>
              </a:rPr>
              <a:t>SuperReturn International 2026 </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event to enter. The dashboard on the right should appear and you will have the </a:t>
            </a:r>
            <a:r>
              <a:rPr kumimoji="0" lang="en-US" sz="1400" b="1"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Lead Retrieval </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button which will take you to the lead scanning page. </a:t>
            </a: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If you do not see this button on your screen, please contact: </a:t>
            </a:r>
            <a:r>
              <a:rPr lang="en-US" sz="1200" dirty="0">
                <a:latin typeface="Roboto" panose="02000000000000000000" pitchFamily="2" charset="0"/>
                <a:ea typeface="Roboto" panose="02000000000000000000" pitchFamily="2" charset="0"/>
                <a:cs typeface="Roboto" panose="02000000000000000000" pitchFamily="2" charset="0"/>
                <a:hlinkClick r:id="rId2"/>
              </a:rPr>
              <a:t>superreturninternational.ops@informa.com</a:t>
            </a:r>
            <a:endParaRPr kumimoji="0" lang="en-US" sz="1200" b="0" i="1" u="none" strike="noStrike" kern="0" cap="none" spc="0" normalizeH="0" baseline="0" noProof="0" dirty="0">
              <a:ln>
                <a:noFill/>
              </a:ln>
              <a:solidFill>
                <a:srgbClr val="0070C0"/>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Arrow: Right 9">
            <a:extLst>
              <a:ext uri="{FF2B5EF4-FFF2-40B4-BE49-F238E27FC236}">
                <a16:creationId xmlns:a16="http://schemas.microsoft.com/office/drawing/2014/main" id="{438ED5F3-0202-C2C0-637B-B7E001882CBC}"/>
              </a:ext>
            </a:extLst>
          </p:cNvPr>
          <p:cNvSpPr/>
          <p:nvPr/>
        </p:nvSpPr>
        <p:spPr>
          <a:xfrm>
            <a:off x="7707600" y="3315477"/>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13" name="Rectangle 12">
            <a:extLst>
              <a:ext uri="{FF2B5EF4-FFF2-40B4-BE49-F238E27FC236}">
                <a16:creationId xmlns:a16="http://schemas.microsoft.com/office/drawing/2014/main" id="{58C1F6A3-C9BE-4C5C-BB1A-98E756909C7E}"/>
              </a:ext>
            </a:extLst>
          </p:cNvPr>
          <p:cNvSpPr/>
          <p:nvPr/>
        </p:nvSpPr>
        <p:spPr>
          <a:xfrm>
            <a:off x="9553455" y="4515693"/>
            <a:ext cx="1967346" cy="60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14" name="Title 1">
            <a:extLst>
              <a:ext uri="{FF2B5EF4-FFF2-40B4-BE49-F238E27FC236}">
                <a16:creationId xmlns:a16="http://schemas.microsoft.com/office/drawing/2014/main" id="{7F290ED1-646B-DEC2-2844-8E1D11E50D55}"/>
              </a:ext>
            </a:extLst>
          </p:cNvPr>
          <p:cNvSpPr>
            <a:spLocks noGrp="1"/>
          </p:cNvSpPr>
          <p:nvPr>
            <p:ph type="title"/>
          </p:nvPr>
        </p:nvSpPr>
        <p:spPr>
          <a:xfrm>
            <a:off x="286327" y="627484"/>
            <a:ext cx="11526981" cy="966788"/>
          </a:xfrm>
        </p:spPr>
        <p:txBody>
          <a:bodyPr>
            <a:normAutofit/>
          </a:bodyPr>
          <a:lstStyle/>
          <a:p>
            <a:r>
              <a:rPr lang="en-US" sz="2000" b="1">
                <a:latin typeface="Roboto" panose="02000000000000000000" pitchFamily="2" charset="0"/>
                <a:ea typeface="Roboto" panose="02000000000000000000" pitchFamily="2" charset="0"/>
                <a:cs typeface="Roboto" panose="02000000000000000000" pitchFamily="2" charset="0"/>
              </a:rPr>
              <a:t>LEAD RETRIEVAL </a:t>
            </a: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1320518A-D23E-EC81-60D4-DE8D27A031DB}"/>
              </a:ext>
            </a:extLst>
          </p:cNvPr>
          <p:cNvSpPr/>
          <p:nvPr/>
        </p:nvSpPr>
        <p:spPr>
          <a:xfrm>
            <a:off x="9139043" y="1833908"/>
            <a:ext cx="2321120" cy="570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18" name="Rectangle 17">
            <a:extLst>
              <a:ext uri="{FF2B5EF4-FFF2-40B4-BE49-F238E27FC236}">
                <a16:creationId xmlns:a16="http://schemas.microsoft.com/office/drawing/2014/main" id="{BC78622E-4E22-71C2-6A9A-0C0ADEA45A28}"/>
              </a:ext>
            </a:extLst>
          </p:cNvPr>
          <p:cNvSpPr/>
          <p:nvPr/>
        </p:nvSpPr>
        <p:spPr>
          <a:xfrm>
            <a:off x="9705855" y="1899238"/>
            <a:ext cx="2220685" cy="440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9" name="Picture 8">
            <a:extLst>
              <a:ext uri="{FF2B5EF4-FFF2-40B4-BE49-F238E27FC236}">
                <a16:creationId xmlns:a16="http://schemas.microsoft.com/office/drawing/2014/main" id="{3DA170CF-6BA4-7AF8-A628-8F671D49A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777" y="866054"/>
            <a:ext cx="2592475" cy="5617029"/>
          </a:xfrm>
          <a:prstGeom prst="rect">
            <a:avLst/>
          </a:prstGeom>
        </p:spPr>
      </p:pic>
      <p:sp>
        <p:nvSpPr>
          <p:cNvPr id="19" name="Rectangle 18">
            <a:extLst>
              <a:ext uri="{FF2B5EF4-FFF2-40B4-BE49-F238E27FC236}">
                <a16:creationId xmlns:a16="http://schemas.microsoft.com/office/drawing/2014/main" id="{C76006DD-7AB7-2F78-ECA7-AC4F3FDDA8A2}"/>
              </a:ext>
            </a:extLst>
          </p:cNvPr>
          <p:cNvSpPr/>
          <p:nvPr/>
        </p:nvSpPr>
        <p:spPr>
          <a:xfrm>
            <a:off x="9299341" y="3083363"/>
            <a:ext cx="1967346" cy="60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1" name="Rectangle 20">
            <a:extLst>
              <a:ext uri="{FF2B5EF4-FFF2-40B4-BE49-F238E27FC236}">
                <a16:creationId xmlns:a16="http://schemas.microsoft.com/office/drawing/2014/main" id="{D1F3E286-71C5-AD22-8F73-0D2E581145AA}"/>
              </a:ext>
            </a:extLst>
          </p:cNvPr>
          <p:cNvSpPr/>
          <p:nvPr/>
        </p:nvSpPr>
        <p:spPr>
          <a:xfrm>
            <a:off x="9139043" y="1833908"/>
            <a:ext cx="2220685" cy="440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23" name="Picture 22">
            <a:extLst>
              <a:ext uri="{FF2B5EF4-FFF2-40B4-BE49-F238E27FC236}">
                <a16:creationId xmlns:a16="http://schemas.microsoft.com/office/drawing/2014/main" id="{90E32D11-C1CE-F0AF-CC60-281720E62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987" y="1020684"/>
            <a:ext cx="2361257" cy="5116057"/>
          </a:xfrm>
          <a:prstGeom prst="rect">
            <a:avLst/>
          </a:prstGeom>
        </p:spPr>
      </p:pic>
      <p:sp>
        <p:nvSpPr>
          <p:cNvPr id="24" name="Rectangle 23">
            <a:extLst>
              <a:ext uri="{FF2B5EF4-FFF2-40B4-BE49-F238E27FC236}">
                <a16:creationId xmlns:a16="http://schemas.microsoft.com/office/drawing/2014/main" id="{8E0059E4-8621-51DC-2FE0-B4F9751FFDAD}"/>
              </a:ext>
            </a:extLst>
          </p:cNvPr>
          <p:cNvSpPr/>
          <p:nvPr/>
        </p:nvSpPr>
        <p:spPr>
          <a:xfrm>
            <a:off x="5449078" y="3841950"/>
            <a:ext cx="2004582" cy="14391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5" name="Rectangle 24">
            <a:extLst>
              <a:ext uri="{FF2B5EF4-FFF2-40B4-BE49-F238E27FC236}">
                <a16:creationId xmlns:a16="http://schemas.microsoft.com/office/drawing/2014/main" id="{545AF49B-9F73-F982-95F2-99D2AFD81AC0}"/>
              </a:ext>
            </a:extLst>
          </p:cNvPr>
          <p:cNvSpPr/>
          <p:nvPr/>
        </p:nvSpPr>
        <p:spPr>
          <a:xfrm>
            <a:off x="5449078" y="2053955"/>
            <a:ext cx="2004582" cy="11276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27" name="Picture 26">
            <a:extLst>
              <a:ext uri="{FF2B5EF4-FFF2-40B4-BE49-F238E27FC236}">
                <a16:creationId xmlns:a16="http://schemas.microsoft.com/office/drawing/2014/main" id="{D6B08E0B-6B61-4E26-E7EE-A2DE1F9DD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7694" y="2254657"/>
            <a:ext cx="1841841" cy="596819"/>
          </a:xfrm>
          <a:prstGeom prst="rect">
            <a:avLst/>
          </a:prstGeom>
        </p:spPr>
      </p:pic>
      <p:pic>
        <p:nvPicPr>
          <p:cNvPr id="28" name="Picture 27">
            <a:extLst>
              <a:ext uri="{FF2B5EF4-FFF2-40B4-BE49-F238E27FC236}">
                <a16:creationId xmlns:a16="http://schemas.microsoft.com/office/drawing/2014/main" id="{21F2A49C-D4F3-1C85-0F98-6D2ECEEDE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9341" y="1777341"/>
            <a:ext cx="1841841" cy="596819"/>
          </a:xfrm>
          <a:prstGeom prst="rect">
            <a:avLst/>
          </a:prstGeom>
        </p:spPr>
      </p:pic>
      <p:sp>
        <p:nvSpPr>
          <p:cNvPr id="29" name="Rectangle 28">
            <a:extLst>
              <a:ext uri="{FF2B5EF4-FFF2-40B4-BE49-F238E27FC236}">
                <a16:creationId xmlns:a16="http://schemas.microsoft.com/office/drawing/2014/main" id="{41D43C23-A26E-421B-9FB3-AD54A57A5D17}"/>
              </a:ext>
            </a:extLst>
          </p:cNvPr>
          <p:cNvSpPr/>
          <p:nvPr/>
        </p:nvSpPr>
        <p:spPr>
          <a:xfrm>
            <a:off x="9705855" y="2705878"/>
            <a:ext cx="1369582" cy="1455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2005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EB195B-D368-3D63-0049-9E911C6442D7}"/>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0" cap="none" spc="0" normalizeH="0" baseline="0" noProof="0" smtClean="0">
                <a:ln>
                  <a:noFill/>
                </a:ln>
                <a:solidFill>
                  <a:srgbClr val="002244"/>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en-GB" sz="1100" b="0" i="0" u="none" strike="noStrike" kern="0" cap="none" spc="0" normalizeH="0" baseline="0" noProof="0">
              <a:ln>
                <a:noFill/>
              </a:ln>
              <a:solidFill>
                <a:srgbClr val="002244"/>
              </a:solidFill>
              <a:effectLst/>
              <a:uLnTx/>
              <a:uFillTx/>
            </a:endParaRPr>
          </a:p>
        </p:txBody>
      </p:sp>
      <p:sp>
        <p:nvSpPr>
          <p:cNvPr id="12" name="Title 1">
            <a:extLst>
              <a:ext uri="{FF2B5EF4-FFF2-40B4-BE49-F238E27FC236}">
                <a16:creationId xmlns:a16="http://schemas.microsoft.com/office/drawing/2014/main" id="{57C15028-79F9-B3F3-0D28-8D3E5DC67E15}"/>
              </a:ext>
            </a:extLst>
          </p:cNvPr>
          <p:cNvSpPr>
            <a:spLocks noGrp="1"/>
          </p:cNvSpPr>
          <p:nvPr>
            <p:ph type="title"/>
          </p:nvPr>
        </p:nvSpPr>
        <p:spPr>
          <a:xfrm>
            <a:off x="286328" y="627484"/>
            <a:ext cx="2267564" cy="471643"/>
          </a:xfrm>
        </p:spPr>
        <p:txBody>
          <a:bodyPr>
            <a:normAutofit/>
          </a:bodyPr>
          <a:lstStyle/>
          <a:p>
            <a:r>
              <a:rPr lang="en-US" sz="2000" b="1">
                <a:latin typeface="Roboto" panose="02000000000000000000" pitchFamily="2" charset="0"/>
                <a:ea typeface="Roboto" panose="02000000000000000000" pitchFamily="2" charset="0"/>
                <a:cs typeface="Roboto" panose="02000000000000000000" pitchFamily="2" charset="0"/>
              </a:rPr>
              <a:t>LEAD RETRIEVAL </a:t>
            </a: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32A4A032-8CD3-E8F4-DF64-DA83F7CBDB24}"/>
              </a:ext>
            </a:extLst>
          </p:cNvPr>
          <p:cNvSpPr txBox="1"/>
          <p:nvPr/>
        </p:nvSpPr>
        <p:spPr>
          <a:xfrm>
            <a:off x="355349" y="1752600"/>
            <a:ext cx="4397085"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01AA4"/>
                </a:solidFill>
                <a:effectLst/>
                <a:uLnTx/>
                <a:uFillTx/>
                <a:latin typeface="Roboto" panose="02000000000000000000" pitchFamily="2" charset="0"/>
                <a:ea typeface="Roboto" panose="02000000000000000000" pitchFamily="2" charset="0"/>
                <a:cs typeface="Roboto" panose="02000000000000000000" pitchFamily="2" charset="0"/>
              </a:rPr>
              <a:t>5.</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This takes you to the partner portal for capturing leads. To begin scanning click the QR button at the bottom of your screen.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B01AA4"/>
                </a:solidFill>
                <a:effectLst/>
                <a:uLnTx/>
                <a:uFillTx/>
                <a:latin typeface="Roboto" panose="02000000000000000000" pitchFamily="2" charset="0"/>
                <a:ea typeface="Roboto" panose="02000000000000000000" pitchFamily="2" charset="0"/>
                <a:cs typeface="Roboto" panose="02000000000000000000" pitchFamily="2" charset="0"/>
              </a:rPr>
              <a:t>6.</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 Make sure your camera permissions are set to </a:t>
            </a:r>
            <a:r>
              <a:rPr kumimoji="0" lang="en-US" sz="14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“allowed” </a:t>
            </a:r>
            <a:r>
              <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in order to scan.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*The specific name of your event will be shown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If you do not see this button on your screen, please contact: </a:t>
            </a:r>
            <a:br>
              <a:rPr lang="en-US" sz="1200" i="1" dirty="0">
                <a:highlight>
                  <a:srgbClr val="FFFF00"/>
                </a:highlight>
                <a:latin typeface="Roboto" panose="02000000000000000000" pitchFamily="2" charset="0"/>
                <a:ea typeface="Roboto" panose="02000000000000000000" pitchFamily="2" charset="0"/>
                <a:cs typeface="Roboto" panose="02000000000000000000" pitchFamily="2" charset="0"/>
              </a:rPr>
            </a:br>
            <a:r>
              <a:rPr lang="en-US" sz="1200" dirty="0">
                <a:latin typeface="Roboto" panose="02000000000000000000" pitchFamily="2" charset="0"/>
                <a:ea typeface="Roboto" panose="02000000000000000000" pitchFamily="2" charset="0"/>
                <a:cs typeface="Roboto" panose="02000000000000000000" pitchFamily="2" charset="0"/>
                <a:hlinkClick r:id="rId2"/>
              </a:rPr>
              <a:t>superreturninternational.ops@informa.com</a:t>
            </a:r>
            <a:endParaRPr kumimoji="0" lang="en-US" sz="1200" b="0" i="1" u="none" strike="noStrike" kern="0" cap="none" spc="0" normalizeH="0" baseline="0" noProof="0" dirty="0">
              <a:ln>
                <a:noFill/>
              </a:ln>
              <a:solidFill>
                <a:srgbClr val="0070C0"/>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Arrow: Right 15">
            <a:extLst>
              <a:ext uri="{FF2B5EF4-FFF2-40B4-BE49-F238E27FC236}">
                <a16:creationId xmlns:a16="http://schemas.microsoft.com/office/drawing/2014/main" id="{00F28FC3-C036-C4A5-C52C-549D6C99C23B}"/>
              </a:ext>
            </a:extLst>
          </p:cNvPr>
          <p:cNvSpPr/>
          <p:nvPr/>
        </p:nvSpPr>
        <p:spPr>
          <a:xfrm>
            <a:off x="7572627" y="3401814"/>
            <a:ext cx="1025237" cy="5264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6" name="Picture 5">
            <a:extLst>
              <a:ext uri="{FF2B5EF4-FFF2-40B4-BE49-F238E27FC236}">
                <a16:creationId xmlns:a16="http://schemas.microsoft.com/office/drawing/2014/main" id="{05D2A9BF-532C-953E-B8EE-969868B80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736" y="867118"/>
            <a:ext cx="2493427" cy="5402424"/>
          </a:xfrm>
          <a:prstGeom prst="rect">
            <a:avLst/>
          </a:prstGeom>
        </p:spPr>
      </p:pic>
      <p:sp>
        <p:nvSpPr>
          <p:cNvPr id="7" name="Rectangle 6">
            <a:extLst>
              <a:ext uri="{FF2B5EF4-FFF2-40B4-BE49-F238E27FC236}">
                <a16:creationId xmlns:a16="http://schemas.microsoft.com/office/drawing/2014/main" id="{F519AE78-0014-B01B-74DD-7F0EC82B735E}"/>
              </a:ext>
            </a:extLst>
          </p:cNvPr>
          <p:cNvSpPr/>
          <p:nvPr/>
        </p:nvSpPr>
        <p:spPr>
          <a:xfrm>
            <a:off x="9899780" y="5215812"/>
            <a:ext cx="671804" cy="6531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pic>
        <p:nvPicPr>
          <p:cNvPr id="4" name="Picture 3">
            <a:extLst>
              <a:ext uri="{FF2B5EF4-FFF2-40B4-BE49-F238E27FC236}">
                <a16:creationId xmlns:a16="http://schemas.microsoft.com/office/drawing/2014/main" id="{E170570E-0780-EB42-3A10-39BCE2637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286" y="867118"/>
            <a:ext cx="2493427" cy="5402424"/>
          </a:xfrm>
          <a:prstGeom prst="rect">
            <a:avLst/>
          </a:prstGeom>
        </p:spPr>
      </p:pic>
    </p:spTree>
    <p:extLst>
      <p:ext uri="{BB962C8B-B14F-4D97-AF65-F5344CB8AC3E}">
        <p14:creationId xmlns:p14="http://schemas.microsoft.com/office/powerpoint/2010/main" val="115881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53F598-6959-EF2F-E2A0-54C581B0589B}"/>
              </a:ext>
            </a:extLst>
          </p:cNvPr>
          <p:cNvSpPr txBox="1">
            <a:spLocks/>
          </p:cNvSpPr>
          <p:nvPr/>
        </p:nvSpPr>
        <p:spPr>
          <a:xfrm>
            <a:off x="286328" y="627484"/>
            <a:ext cx="2497150" cy="83127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rPr>
              <a:t>LEAD RETRIEVAL</a:t>
            </a:r>
            <a:endParaRPr kumimoji="0" lang="en-US" sz="2000" b="0" i="0" u="none" strike="noStrike" kern="1200" cap="none" spc="0" normalizeH="0" baseline="0" noProof="0" dirty="0">
              <a:ln>
                <a:noFill/>
              </a:ln>
              <a:solidFill>
                <a:srgbClr val="002244"/>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EDFBFE3D-D66A-9B99-8261-8D0AEBDFB256}"/>
              </a:ext>
            </a:extLst>
          </p:cNvPr>
          <p:cNvSpPr txBox="1">
            <a:spLocks/>
          </p:cNvSpPr>
          <p:nvPr/>
        </p:nvSpPr>
        <p:spPr>
          <a:xfrm>
            <a:off x="286329" y="4511373"/>
            <a:ext cx="6151417" cy="1556918"/>
          </a:xfrm>
          <a:prstGeom prst="rect">
            <a:avLst/>
          </a:prstGeom>
        </p:spPr>
        <p:txBody>
          <a:bodyPr vert="horz" lIns="0" tIns="0" rIns="0" bIns="0" rtlCol="0" anchor="t" anchorCtr="0">
            <a:normAutofit lnSpcReduction="10000"/>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B01AA4"/>
                </a:solidFill>
                <a:effectLst/>
                <a:uLnTx/>
                <a:uFillTx/>
                <a:latin typeface="Roboto" panose="02000000000000000000" pitchFamily="2" charset="0"/>
                <a:ea typeface="Roboto" panose="02000000000000000000" pitchFamily="2" charset="0"/>
                <a:cs typeface="Roboto" panose="02000000000000000000" pitchFamily="2" charset="0"/>
              </a:rPr>
              <a:t>8.</a:t>
            </a:r>
            <a:r>
              <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rPr>
              <a:t> QR codes will be printed on attendee badges onsite which will be easier to scan.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rPr>
              <a:t>Once scanned, the page will show the attendee details and you are then able to add your own notes/media files and answer any preset questions.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rPr>
              <a:t>Click the back button at the top left to go back to your main dashboard, which will show all your scanned leads in one place.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FE98A58F-E58F-CD9D-7CE8-D76C463FA6B6}"/>
              </a:ext>
            </a:extLst>
          </p:cNvPr>
          <p:cNvPicPr>
            <a:picLocks noChangeAspect="1"/>
          </p:cNvPicPr>
          <p:nvPr/>
        </p:nvPicPr>
        <p:blipFill>
          <a:blip r:embed="rId2">
            <a:extLst>
              <a:ext uri="{28A0092B-C50C-407E-A947-70E740481C1C}">
                <a14:useLocalDpi xmlns:a14="http://schemas.microsoft.com/office/drawing/2010/main" val="0"/>
              </a:ext>
            </a:extLst>
          </a:blip>
          <a:srcRect b="50271"/>
          <a:stretch>
            <a:fillRect/>
          </a:stretch>
        </p:blipFill>
        <p:spPr>
          <a:xfrm>
            <a:off x="2417394" y="566835"/>
            <a:ext cx="4244663" cy="3697387"/>
          </a:xfrm>
          <a:prstGeom prst="rect">
            <a:avLst/>
          </a:prstGeom>
        </p:spPr>
      </p:pic>
      <p:pic>
        <p:nvPicPr>
          <p:cNvPr id="9" name="Picture 8">
            <a:extLst>
              <a:ext uri="{FF2B5EF4-FFF2-40B4-BE49-F238E27FC236}">
                <a16:creationId xmlns:a16="http://schemas.microsoft.com/office/drawing/2014/main" id="{DDD4C1B9-7EB7-8457-69FC-5ECB95E28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484" y="1043120"/>
            <a:ext cx="2235041" cy="4842588"/>
          </a:xfrm>
          <a:prstGeom prst="rect">
            <a:avLst/>
          </a:prstGeom>
        </p:spPr>
      </p:pic>
      <p:sp>
        <p:nvSpPr>
          <p:cNvPr id="14" name="&quot;Not Allowed&quot; Symbol 13">
            <a:extLst>
              <a:ext uri="{FF2B5EF4-FFF2-40B4-BE49-F238E27FC236}">
                <a16:creationId xmlns:a16="http://schemas.microsoft.com/office/drawing/2014/main" id="{EF53E2CC-3627-154B-36D0-A359257B5CAC}"/>
              </a:ext>
            </a:extLst>
          </p:cNvPr>
          <p:cNvSpPr/>
          <p:nvPr/>
        </p:nvSpPr>
        <p:spPr>
          <a:xfrm>
            <a:off x="5840963" y="3294130"/>
            <a:ext cx="326572" cy="340567"/>
          </a:xfrm>
          <a:prstGeom prst="noSmoking">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46354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AAD5-DE5B-E3BB-D56B-995AAC94957C}"/>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44748CCA-E700-3BF8-7787-9CF786406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816" y="1146107"/>
            <a:ext cx="1858705" cy="4027194"/>
          </a:xfrm>
          <a:prstGeom prst="rect">
            <a:avLst/>
          </a:prstGeom>
        </p:spPr>
      </p:pic>
      <p:pic>
        <p:nvPicPr>
          <p:cNvPr id="32" name="Picture 31">
            <a:extLst>
              <a:ext uri="{FF2B5EF4-FFF2-40B4-BE49-F238E27FC236}">
                <a16:creationId xmlns:a16="http://schemas.microsoft.com/office/drawing/2014/main" id="{7FCF6EA2-AC1E-F0B2-4CAD-05BF6B2E7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904" y="1161664"/>
            <a:ext cx="1848303" cy="4004655"/>
          </a:xfrm>
          <a:prstGeom prst="rect">
            <a:avLst/>
          </a:prstGeom>
        </p:spPr>
      </p:pic>
      <p:sp>
        <p:nvSpPr>
          <p:cNvPr id="5" name="Title 1">
            <a:extLst>
              <a:ext uri="{FF2B5EF4-FFF2-40B4-BE49-F238E27FC236}">
                <a16:creationId xmlns:a16="http://schemas.microsoft.com/office/drawing/2014/main" id="{F29E2044-7403-38C4-E4F1-9F6B7AF26320}"/>
              </a:ext>
            </a:extLst>
          </p:cNvPr>
          <p:cNvSpPr txBox="1">
            <a:spLocks/>
          </p:cNvSpPr>
          <p:nvPr/>
        </p:nvSpPr>
        <p:spPr>
          <a:xfrm>
            <a:off x="286328" y="627484"/>
            <a:ext cx="2497150" cy="83127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2244"/>
                </a:solidFill>
                <a:effectLst/>
                <a:uLnTx/>
                <a:uFillTx/>
                <a:latin typeface="Roboto" panose="02000000000000000000" pitchFamily="2" charset="0"/>
                <a:ea typeface="Roboto" panose="02000000000000000000" pitchFamily="2" charset="0"/>
                <a:cs typeface="Roboto" panose="02000000000000000000" pitchFamily="2" charset="0"/>
              </a:rPr>
              <a:t>LEAD RETRIEVAL</a:t>
            </a:r>
            <a:endParaRPr kumimoji="0" lang="en-US" sz="2000" b="0" i="0" u="none" strike="noStrike" kern="1200" cap="none" spc="0" normalizeH="0" baseline="0" noProof="0" dirty="0">
              <a:ln>
                <a:noFill/>
              </a:ln>
              <a:solidFill>
                <a:srgbClr val="002244"/>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ACFA0771-11AB-B5BD-007D-AA468458E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628" y="1161663"/>
            <a:ext cx="1848303" cy="4004655"/>
          </a:xfrm>
          <a:prstGeom prst="rect">
            <a:avLst/>
          </a:prstGeom>
        </p:spPr>
      </p:pic>
      <p:pic>
        <p:nvPicPr>
          <p:cNvPr id="17" name="Picture 16">
            <a:extLst>
              <a:ext uri="{FF2B5EF4-FFF2-40B4-BE49-F238E27FC236}">
                <a16:creationId xmlns:a16="http://schemas.microsoft.com/office/drawing/2014/main" id="{6D5DBE63-1FF1-C9C3-7E65-CEEEB0A96C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5309" y="1195079"/>
            <a:ext cx="1836102" cy="3978221"/>
          </a:xfrm>
          <a:prstGeom prst="rect">
            <a:avLst/>
          </a:prstGeom>
        </p:spPr>
      </p:pic>
      <p:pic>
        <p:nvPicPr>
          <p:cNvPr id="19" name="Picture 18">
            <a:extLst>
              <a:ext uri="{FF2B5EF4-FFF2-40B4-BE49-F238E27FC236}">
                <a16:creationId xmlns:a16="http://schemas.microsoft.com/office/drawing/2014/main" id="{1F6D1DD3-108F-7E0B-3EF0-54811A53D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23" y="1161665"/>
            <a:ext cx="1836102" cy="3978221"/>
          </a:xfrm>
          <a:prstGeom prst="rect">
            <a:avLst/>
          </a:prstGeom>
        </p:spPr>
      </p:pic>
      <p:sp>
        <p:nvSpPr>
          <p:cNvPr id="20" name="Rectangle 19">
            <a:extLst>
              <a:ext uri="{FF2B5EF4-FFF2-40B4-BE49-F238E27FC236}">
                <a16:creationId xmlns:a16="http://schemas.microsoft.com/office/drawing/2014/main" id="{93CC50E7-EFE7-3657-CA20-74C6CAB90FF2}"/>
              </a:ext>
            </a:extLst>
          </p:cNvPr>
          <p:cNvSpPr/>
          <p:nvPr/>
        </p:nvSpPr>
        <p:spPr>
          <a:xfrm>
            <a:off x="1110343" y="4525347"/>
            <a:ext cx="494522" cy="3795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1" name="Rectangle 20">
            <a:extLst>
              <a:ext uri="{FF2B5EF4-FFF2-40B4-BE49-F238E27FC236}">
                <a16:creationId xmlns:a16="http://schemas.microsoft.com/office/drawing/2014/main" id="{B07A346A-422E-FE47-FF44-350006AEE894}"/>
              </a:ext>
            </a:extLst>
          </p:cNvPr>
          <p:cNvSpPr/>
          <p:nvPr/>
        </p:nvSpPr>
        <p:spPr>
          <a:xfrm>
            <a:off x="3691069" y="1839687"/>
            <a:ext cx="732390" cy="3141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2" name="Rectangle 21">
            <a:extLst>
              <a:ext uri="{FF2B5EF4-FFF2-40B4-BE49-F238E27FC236}">
                <a16:creationId xmlns:a16="http://schemas.microsoft.com/office/drawing/2014/main" id="{765ABBA2-9894-39B9-1FD1-3D839D50FCBC}"/>
              </a:ext>
            </a:extLst>
          </p:cNvPr>
          <p:cNvSpPr/>
          <p:nvPr/>
        </p:nvSpPr>
        <p:spPr>
          <a:xfrm>
            <a:off x="5340971" y="1979535"/>
            <a:ext cx="1787960" cy="24093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3" name="Rectangle 22">
            <a:extLst>
              <a:ext uri="{FF2B5EF4-FFF2-40B4-BE49-F238E27FC236}">
                <a16:creationId xmlns:a16="http://schemas.microsoft.com/office/drawing/2014/main" id="{2607070D-EB5B-7EE8-D2D9-BADDCDFA07D7}"/>
              </a:ext>
            </a:extLst>
          </p:cNvPr>
          <p:cNvSpPr/>
          <p:nvPr/>
        </p:nvSpPr>
        <p:spPr>
          <a:xfrm>
            <a:off x="6666344" y="4558080"/>
            <a:ext cx="587350" cy="3141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4" name="Rectangle 23">
            <a:extLst>
              <a:ext uri="{FF2B5EF4-FFF2-40B4-BE49-F238E27FC236}">
                <a16:creationId xmlns:a16="http://schemas.microsoft.com/office/drawing/2014/main" id="{451F72FE-24F9-D78B-6CB7-A350DC98B69D}"/>
              </a:ext>
            </a:extLst>
          </p:cNvPr>
          <p:cNvSpPr/>
          <p:nvPr/>
        </p:nvSpPr>
        <p:spPr>
          <a:xfrm>
            <a:off x="8970064" y="1822470"/>
            <a:ext cx="438063" cy="3141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Light"/>
              <a:ea typeface="+mn-ea"/>
              <a:cs typeface="+mn-cs"/>
            </a:endParaRPr>
          </a:p>
        </p:txBody>
      </p:sp>
      <p:sp>
        <p:nvSpPr>
          <p:cNvPr id="25" name="TextBox 24">
            <a:extLst>
              <a:ext uri="{FF2B5EF4-FFF2-40B4-BE49-F238E27FC236}">
                <a16:creationId xmlns:a16="http://schemas.microsoft.com/office/drawing/2014/main" id="{169FCE31-3B16-6A7E-4219-AA6B7ED46083}"/>
              </a:ext>
            </a:extLst>
          </p:cNvPr>
          <p:cNvSpPr txBox="1"/>
          <p:nvPr/>
        </p:nvSpPr>
        <p:spPr>
          <a:xfrm>
            <a:off x="410547" y="5309118"/>
            <a:ext cx="249715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Scanned </a:t>
            </a:r>
            <a:r>
              <a:rPr kumimoji="0" lang="en-US"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badges</a:t>
            </a:r>
            <a:r>
              <a:rPr kumimoji="0" lang="en-US" sz="1100" b="0" i="0" u="none" strike="noStrike" kern="0" cap="none" spc="0" normalizeH="0" baseline="0" noProof="0" dirty="0">
                <a:ln>
                  <a:noFill/>
                </a:ln>
                <a:solidFill>
                  <a:sysClr val="windowText" lastClr="000000"/>
                </a:solidFill>
                <a:effectLst/>
                <a:uLnTx/>
                <a:uFillTx/>
              </a:rPr>
              <a:t> will be listed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under connections</a:t>
            </a:r>
          </a:p>
        </p:txBody>
      </p:sp>
      <p:sp>
        <p:nvSpPr>
          <p:cNvPr id="26" name="TextBox 25">
            <a:extLst>
              <a:ext uri="{FF2B5EF4-FFF2-40B4-BE49-F238E27FC236}">
                <a16:creationId xmlns:a16="http://schemas.microsoft.com/office/drawing/2014/main" id="{4ED714FE-477C-5FA2-1109-436ADAC9AB93}"/>
              </a:ext>
            </a:extLst>
          </p:cNvPr>
          <p:cNvSpPr txBox="1"/>
          <p:nvPr/>
        </p:nvSpPr>
        <p:spPr>
          <a:xfrm>
            <a:off x="3809845" y="5309118"/>
            <a:ext cx="2497150"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Preset questions and notes can be added at the time of scanning or later</a:t>
            </a:r>
          </a:p>
        </p:txBody>
      </p:sp>
      <p:sp>
        <p:nvSpPr>
          <p:cNvPr id="35" name="TextBox 34">
            <a:extLst>
              <a:ext uri="{FF2B5EF4-FFF2-40B4-BE49-F238E27FC236}">
                <a16:creationId xmlns:a16="http://schemas.microsoft.com/office/drawing/2014/main" id="{C06F5295-52F4-E29A-E93A-3D2CA464C030}"/>
              </a:ext>
            </a:extLst>
          </p:cNvPr>
          <p:cNvSpPr txBox="1"/>
          <p:nvPr/>
        </p:nvSpPr>
        <p:spPr>
          <a:xfrm>
            <a:off x="8406210" y="5327172"/>
            <a:ext cx="2497150"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Scanned leads can be exported to your email in real time, or accessed by your main contact in the </a:t>
            </a:r>
            <a:r>
              <a:rPr kumimoji="0" lang="en-US" sz="11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Visit Connect Portal</a:t>
            </a:r>
          </a:p>
        </p:txBody>
      </p:sp>
    </p:spTree>
    <p:extLst>
      <p:ext uri="{BB962C8B-B14F-4D97-AF65-F5344CB8AC3E}">
        <p14:creationId xmlns:p14="http://schemas.microsoft.com/office/powerpoint/2010/main" val="368422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dirty="0">
              <a:ln>
                <a:noFill/>
              </a:ln>
              <a:solidFill>
                <a:srgbClr val="002244"/>
              </a:solidFill>
              <a:effectLst/>
              <a:uLnTx/>
              <a:uFillTx/>
              <a:latin typeface="Open Sans Light"/>
              <a:ea typeface="+mn-ea"/>
              <a:cs typeface="+mn-cs"/>
            </a:endParaRPr>
          </a:p>
        </p:txBody>
      </p:sp>
      <p:sp>
        <p:nvSpPr>
          <p:cNvPr id="7" name="TextBox 6">
            <a:extLst>
              <a:ext uri="{FF2B5EF4-FFF2-40B4-BE49-F238E27FC236}">
                <a16:creationId xmlns:a16="http://schemas.microsoft.com/office/drawing/2014/main" id="{9690ADD8-4BA3-4B92-5B87-E11A5D1BC679}"/>
              </a:ext>
            </a:extLst>
          </p:cNvPr>
          <p:cNvSpPr txBox="1"/>
          <p:nvPr/>
        </p:nvSpPr>
        <p:spPr>
          <a:xfrm>
            <a:off x="277091" y="1074509"/>
            <a:ext cx="11914909" cy="5155257"/>
          </a:xfrm>
          <a:prstGeom prst="rect">
            <a:avLst/>
          </a:prstGeom>
          <a:noFill/>
        </p:spPr>
        <p:txBody>
          <a:bodyPr wrap="square" lIns="91440" tIns="45720" rIns="91440" bIns="45720" anchor="t">
            <a:spAutoFit/>
          </a:bodyPr>
          <a:lstStyle/>
          <a:p>
            <a:r>
              <a:rPr lang="en-GB" sz="2000" b="1" u="sng" dirty="0">
                <a:solidFill>
                  <a:srgbClr val="B01AA4"/>
                </a:solidFill>
                <a:effectLst/>
                <a:latin typeface="Proxima Nova ExCn Black"/>
                <a:ea typeface="Calibri"/>
              </a:rPr>
              <a:t>PRE-EVENT</a:t>
            </a:r>
          </a:p>
          <a:p>
            <a:endParaRPr lang="en-GB" sz="12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How do I setup my team so that they have access to capture leads?</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As the main contact for your team, login to the </a:t>
            </a:r>
            <a:r>
              <a:rPr lang="en-GB" sz="1100" i="1" dirty="0">
                <a:solidFill>
                  <a:srgbClr val="002244"/>
                </a:solidFill>
                <a:latin typeface="Roboto"/>
                <a:ea typeface="Calibri"/>
                <a:cs typeface="Roboto"/>
              </a:rPr>
              <a:t>Create with Visit</a:t>
            </a:r>
            <a:r>
              <a:rPr lang="en-GB" sz="1100" dirty="0">
                <a:solidFill>
                  <a:srgbClr val="002244"/>
                </a:solidFill>
                <a:effectLst/>
                <a:latin typeface="Roboto"/>
                <a:ea typeface="Calibri"/>
                <a:cs typeface="Roboto"/>
              </a:rPr>
              <a:t> portal link sent to you by your operations manager to register your allocated passes for the event. Go to TEAM on the left-hand side navigation bar, and then select </a:t>
            </a:r>
            <a:r>
              <a:rPr lang="en-GB" sz="1100" i="1" dirty="0">
                <a:solidFill>
                  <a:srgbClr val="002244"/>
                </a:solidFill>
                <a:effectLst/>
                <a:latin typeface="Roboto"/>
                <a:ea typeface="Calibri"/>
                <a:cs typeface="Roboto"/>
              </a:rPr>
              <a:t>Add Staff. </a:t>
            </a:r>
            <a:r>
              <a:rPr lang="en-GB" sz="1100" dirty="0">
                <a:solidFill>
                  <a:srgbClr val="002244"/>
                </a:solidFill>
                <a:effectLst/>
                <a:latin typeface="Roboto"/>
                <a:ea typeface="Calibri"/>
                <a:cs typeface="Roboto"/>
              </a:rPr>
              <a:t>Once your team has been entered, they will be automatically setup with access to lead retrieval.</a:t>
            </a:r>
            <a:endParaRPr lang="en-GB" sz="1100" dirty="0">
              <a:effectLst/>
              <a:latin typeface="Roboto"/>
              <a:ea typeface="Calibri"/>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Can I setup custom questions?</a:t>
            </a:r>
            <a:r>
              <a:rPr lang="en-GB" sz="1100" b="1" dirty="0">
                <a:solidFill>
                  <a:srgbClr val="002244"/>
                </a:solidFill>
                <a:latin typeface="Roboto"/>
                <a:ea typeface="Calibri"/>
                <a:cs typeface="Roboto"/>
              </a:rPr>
              <a:t> </a:t>
            </a: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100" dirty="0">
                <a:solidFill>
                  <a:srgbClr val="002244"/>
                </a:solidFill>
                <a:effectLst/>
                <a:latin typeface="Roboto"/>
                <a:ea typeface="Calibri"/>
                <a:cs typeface="Roboto"/>
              </a:rPr>
              <a:t>Yes – your company’s main contact person can set these for your team via the </a:t>
            </a:r>
            <a:r>
              <a:rPr lang="en-GB" sz="1100" i="1" dirty="0">
                <a:solidFill>
                  <a:srgbClr val="002244"/>
                </a:solidFill>
                <a:latin typeface="Roboto"/>
                <a:ea typeface="Calibri"/>
                <a:cs typeface="Roboto"/>
              </a:rPr>
              <a:t> Create with Visit </a:t>
            </a:r>
            <a:r>
              <a:rPr lang="en-GB" sz="1100" dirty="0">
                <a:solidFill>
                  <a:srgbClr val="002244"/>
                </a:solidFill>
                <a:effectLst/>
                <a:latin typeface="Roboto"/>
                <a:ea typeface="Calibri"/>
                <a:cs typeface="Roboto"/>
              </a:rPr>
              <a:t>portal under </a:t>
            </a:r>
            <a:r>
              <a:rPr lang="en-GB" sz="1100" i="1" dirty="0">
                <a:solidFill>
                  <a:srgbClr val="002244"/>
                </a:solidFill>
                <a:effectLst/>
                <a:latin typeface="Roboto"/>
                <a:ea typeface="Calibri"/>
                <a:cs typeface="Roboto"/>
              </a:rPr>
              <a:t>Questions.</a:t>
            </a:r>
            <a:r>
              <a:rPr lang="en-GB" sz="1100" i="1"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How many custom questions can we have?</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You can have an unlimited amount.</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Is there a character limit for the questions I set?</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There is a 100-character maximum for questions (including spaces).</a:t>
            </a:r>
            <a:endParaRPr lang="en-GB" sz="1100" dirty="0">
              <a:effectLst/>
              <a:latin typeface="Roboto"/>
              <a:ea typeface="Calibri"/>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When is the deadline for customizing questions?</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There is no deadline, you can keep updating questions right up until the event.</a:t>
            </a:r>
            <a:endParaRPr lang="en-GB" sz="1100" dirty="0">
              <a:effectLst/>
              <a:latin typeface="Roboto"/>
              <a:ea typeface="Calibri"/>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Is it possible to get a developer’s kit so that we can use our own lead retrieval system?</a:t>
            </a:r>
            <a:endParaRPr lang="en-GB" sz="1100" dirty="0">
              <a:effectLst/>
              <a:latin typeface="Roboto"/>
              <a:ea typeface="Calibri"/>
              <a:cs typeface="Roboto"/>
            </a:endParaRPr>
          </a:p>
          <a:p>
            <a:r>
              <a:rPr lang="en-GB" sz="1100" dirty="0">
                <a:solidFill>
                  <a:srgbClr val="002244"/>
                </a:solidFill>
                <a:latin typeface="Roboto"/>
                <a:ea typeface="Calibri"/>
                <a:cs typeface="Roboto"/>
              </a:rPr>
              <a:t>Unfortunately, it is not possible to use your own lead retrieval system</a:t>
            </a:r>
            <a:r>
              <a:rPr lang="en-GB" sz="1100" dirty="0">
                <a:solidFill>
                  <a:srgbClr val="002244"/>
                </a:solidFill>
                <a:effectLst/>
                <a:latin typeface="Roboto"/>
                <a:ea typeface="Calibri"/>
                <a:cs typeface="Roboto"/>
              </a:rPr>
              <a:t>. Lead retrieval for this event can only be used via the system provided through the </a:t>
            </a:r>
            <a:r>
              <a:rPr lang="en-GB" sz="1100" i="1" dirty="0" err="1">
                <a:solidFill>
                  <a:srgbClr val="002244"/>
                </a:solidFill>
                <a:effectLst/>
                <a:latin typeface="Roboto"/>
                <a:ea typeface="Calibri"/>
                <a:cs typeface="Roboto"/>
              </a:rPr>
              <a:t>ConnectMe</a:t>
            </a:r>
            <a:r>
              <a:rPr lang="en-GB" sz="1100" dirty="0">
                <a:solidFill>
                  <a:srgbClr val="002244"/>
                </a:solidFill>
                <a:effectLst/>
                <a:latin typeface="Roboto"/>
                <a:ea typeface="Calibri"/>
                <a:cs typeface="Roboto"/>
              </a:rPr>
              <a:t> app. You cannot scan badges with another program.</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I want to stop my colleagues attending from downloading leads. Is this possible?</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Yes, in your </a:t>
            </a:r>
            <a:r>
              <a:rPr lang="en-GB" sz="1100" i="1" dirty="0">
                <a:solidFill>
                  <a:srgbClr val="002244"/>
                </a:solidFill>
                <a:latin typeface="Roboto"/>
                <a:ea typeface="Calibri"/>
                <a:cs typeface="Roboto"/>
              </a:rPr>
              <a:t>Create with </a:t>
            </a:r>
            <a:r>
              <a:rPr lang="en-GB" sz="1100" i="1" dirty="0">
                <a:solidFill>
                  <a:srgbClr val="002244"/>
                </a:solidFill>
                <a:effectLst/>
                <a:latin typeface="Roboto"/>
                <a:ea typeface="Calibri"/>
                <a:cs typeface="Roboto"/>
              </a:rPr>
              <a:t>Visit</a:t>
            </a:r>
            <a:r>
              <a:rPr lang="en-GB" sz="1100" dirty="0">
                <a:solidFill>
                  <a:srgbClr val="002244"/>
                </a:solidFill>
                <a:effectLst/>
                <a:latin typeface="Roboto"/>
                <a:ea typeface="Calibri"/>
                <a:cs typeface="Roboto"/>
              </a:rPr>
              <a:t> portal, go to TEAM on the left-hand side. Hover your mouse over the attendee whose permission you would like to change and select the </a:t>
            </a:r>
            <a:r>
              <a:rPr lang="en-GB" sz="1100" i="1" dirty="0">
                <a:solidFill>
                  <a:srgbClr val="002244"/>
                </a:solidFill>
                <a:effectLst/>
                <a:latin typeface="Roboto"/>
                <a:ea typeface="Calibri"/>
                <a:cs typeface="Roboto"/>
              </a:rPr>
              <a:t>Edit </a:t>
            </a:r>
            <a:r>
              <a:rPr lang="en-GB" sz="1100" dirty="0">
                <a:solidFill>
                  <a:srgbClr val="002244"/>
                </a:solidFill>
                <a:effectLst/>
                <a:latin typeface="Roboto"/>
                <a:ea typeface="Calibri"/>
                <a:cs typeface="Roboto"/>
              </a:rPr>
              <a:t>icon on the right-hand side. From here, you can change whether that person can: capture leads, export leads, show all leads or have admin permissions.</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a:ea typeface="Calibri"/>
                <a:cs typeface="Roboto"/>
              </a:rPr>
              <a:t>What does “admin” permission mean?</a:t>
            </a:r>
            <a:endParaRPr lang="en-GB" sz="1100" dirty="0">
              <a:effectLst/>
              <a:latin typeface="Roboto"/>
              <a:ea typeface="Calibri"/>
              <a:cs typeface="Roboto"/>
            </a:endParaRPr>
          </a:p>
          <a:p>
            <a:r>
              <a:rPr lang="en-GB" sz="1100" dirty="0">
                <a:solidFill>
                  <a:srgbClr val="002244"/>
                </a:solidFill>
                <a:effectLst/>
                <a:latin typeface="Roboto"/>
                <a:ea typeface="Calibri"/>
                <a:cs typeface="Roboto"/>
              </a:rPr>
              <a:t>An Admin user will have access to dashboard, users, profile questions, leads and agenda. This included managing registration and downloading the team’s leads.</a:t>
            </a:r>
            <a:endParaRPr lang="en-GB" sz="1100" dirty="0">
              <a:effectLst/>
              <a:latin typeface="Roboto"/>
              <a:ea typeface="Calibri"/>
              <a:cs typeface="Roboto"/>
            </a:endParaRPr>
          </a:p>
        </p:txBody>
      </p:sp>
      <p:sp>
        <p:nvSpPr>
          <p:cNvPr id="9" name="Title 1">
            <a:extLst>
              <a:ext uri="{FF2B5EF4-FFF2-40B4-BE49-F238E27FC236}">
                <a16:creationId xmlns:a16="http://schemas.microsoft.com/office/drawing/2014/main" id="{7A3A0045-A0DB-70E5-E0A6-AC81C881C60B}"/>
              </a:ext>
            </a:extLst>
          </p:cNvPr>
          <p:cNvSpPr txBox="1">
            <a:spLocks/>
          </p:cNvSpPr>
          <p:nvPr/>
        </p:nvSpPr>
        <p:spPr>
          <a:xfrm>
            <a:off x="286327" y="62748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LEAD RETRIEVAL FAQ’s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DAA4BFDA-780E-F8C4-18E3-63C384897F99}"/>
              </a:ext>
            </a:extLst>
          </p:cNvPr>
          <p:cNvSpPr txBox="1"/>
          <p:nvPr/>
        </p:nvSpPr>
        <p:spPr>
          <a:xfrm>
            <a:off x="585216" y="6229766"/>
            <a:ext cx="131673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7540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LEAD RETRIEVAL FAQ’s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24C07F7-D70C-BFEF-32EA-282E9F3093B7}"/>
              </a:ext>
            </a:extLst>
          </p:cNvPr>
          <p:cNvSpPr txBox="1"/>
          <p:nvPr/>
        </p:nvSpPr>
        <p:spPr>
          <a:xfrm>
            <a:off x="9446787" y="497342"/>
            <a:ext cx="2623126" cy="646331"/>
          </a:xfrm>
          <a:prstGeom prst="rect">
            <a:avLst/>
          </a:prstGeom>
          <a:noFill/>
          <a:ln>
            <a:solidFill>
              <a:schemeClr val="accent2">
                <a:lumMod val="75000"/>
              </a:schemeClr>
            </a:solidFill>
          </a:ln>
        </p:spPr>
        <p:txBody>
          <a:bodyPr wrap="square">
            <a:spAutoFit/>
          </a:bodyPr>
          <a:lstStyle/>
          <a:p>
            <a:r>
              <a:rPr lang="en-GB" sz="1200" b="1">
                <a:solidFill>
                  <a:srgbClr val="002244"/>
                </a:solidFill>
                <a:effectLst/>
                <a:latin typeface="Roboto" panose="02000000000000000000" pitchFamily="2" charset="0"/>
                <a:ea typeface="Calibri" panose="020F0502020204030204" pitchFamily="34" charset="0"/>
              </a:rPr>
              <a:t>Require help onsite? </a:t>
            </a:r>
            <a:endParaRPr lang="en-GB" sz="1200">
              <a:effectLst/>
              <a:latin typeface="Calibri" panose="020F0502020204030204" pitchFamily="34" charset="0"/>
              <a:ea typeface="Calibri" panose="020F0502020204030204" pitchFamily="34" charset="0"/>
            </a:endParaRPr>
          </a:p>
          <a:p>
            <a:r>
              <a:rPr lang="en-GB" sz="1200" i="1">
                <a:solidFill>
                  <a:srgbClr val="002244"/>
                </a:solidFill>
                <a:effectLst/>
                <a:latin typeface="Roboto" panose="02000000000000000000" pitchFamily="2" charset="0"/>
                <a:ea typeface="Calibri" panose="020F0502020204030204" pitchFamily="34" charset="0"/>
              </a:rPr>
              <a:t>Visit the Helpdesk at registration for all Lead Retrieval Support. </a:t>
            </a:r>
            <a:endParaRPr lang="en-GB" sz="120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8902080-BF10-82F5-A47F-C6916C043510}"/>
              </a:ext>
            </a:extLst>
          </p:cNvPr>
          <p:cNvSpPr/>
          <p:nvPr/>
        </p:nvSpPr>
        <p:spPr>
          <a:xfrm>
            <a:off x="585729" y="6298593"/>
            <a:ext cx="1826963" cy="495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B114E6-E92D-3159-24CE-835562C78679}"/>
              </a:ext>
            </a:extLst>
          </p:cNvPr>
          <p:cNvSpPr txBox="1"/>
          <p:nvPr/>
        </p:nvSpPr>
        <p:spPr>
          <a:xfrm>
            <a:off x="221675" y="900431"/>
            <a:ext cx="11970325" cy="5893921"/>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panose="02000506030000020004" pitchFamily="50" charset="0"/>
                <a:ea typeface="Calibri" panose="020F0502020204030204" pitchFamily="34" charset="0"/>
              </a:rPr>
              <a:t>DURING THE EVENT</a:t>
            </a: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access the lead scanner?</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Download </a:t>
            </a:r>
            <a:r>
              <a:rPr lang="en-GB" sz="1100" i="1" dirty="0">
                <a:solidFill>
                  <a:srgbClr val="002244"/>
                </a:solidFill>
                <a:effectLst/>
                <a:latin typeface="Roboto"/>
                <a:ea typeface="Calibri"/>
                <a:cs typeface="Roboto"/>
              </a:rPr>
              <a:t>ConnectMe by Informa </a:t>
            </a:r>
            <a:r>
              <a:rPr lang="en-GB" sz="1100" dirty="0">
                <a:solidFill>
                  <a:srgbClr val="002244"/>
                </a:solidFill>
                <a:effectLst/>
                <a:latin typeface="Roboto"/>
                <a:ea typeface="Calibri"/>
                <a:cs typeface="Roboto"/>
              </a:rPr>
              <a:t>via your smart-device’s app store. Do not let your team of booth scan staff log in directly to the </a:t>
            </a:r>
            <a:r>
              <a:rPr lang="en-GB" sz="1100" dirty="0">
                <a:solidFill>
                  <a:srgbClr val="002244"/>
                </a:solidFill>
                <a:latin typeface="Roboto"/>
                <a:ea typeface="Calibri"/>
                <a:cs typeface="Roboto"/>
              </a:rPr>
              <a:t>Create with Visit </a:t>
            </a:r>
            <a:r>
              <a:rPr lang="en-GB" sz="1100" dirty="0">
                <a:solidFill>
                  <a:srgbClr val="002244"/>
                </a:solidFill>
                <a:effectLst/>
                <a:latin typeface="Roboto"/>
                <a:ea typeface="Calibri"/>
                <a:cs typeface="Roboto"/>
              </a:rPr>
              <a:t>website as it may cause issues with your data. </a:t>
            </a:r>
            <a:endParaRPr lang="en-GB" sz="1100" dirty="0">
              <a:effectLst/>
              <a:latin typeface="Roboto"/>
              <a:ea typeface="Calibri"/>
              <a:cs typeface="Roboto"/>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What is the event code for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GF2026</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login to the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Enter the email address that was used to register for the event.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How do I scan badges with the </a:t>
            </a:r>
            <a:r>
              <a:rPr lang="en-GB" sz="1100" b="1" i="1" dirty="0">
                <a:solidFill>
                  <a:srgbClr val="002244"/>
                </a:solidFill>
                <a:effectLst/>
                <a:latin typeface="Roboto" panose="02000000000000000000" pitchFamily="2" charset="0"/>
                <a:ea typeface="Calibri" panose="020F0502020204030204" pitchFamily="34" charset="0"/>
              </a:rPr>
              <a:t>ConnectMe</a:t>
            </a:r>
            <a:r>
              <a:rPr lang="en-GB" sz="1100" b="1" dirty="0">
                <a:solidFill>
                  <a:srgbClr val="002244"/>
                </a:solidFill>
                <a:effectLst/>
                <a:latin typeface="Roboto" panose="02000000000000000000" pitchFamily="2" charset="0"/>
                <a:ea typeface="Calibri" panose="020F0502020204030204" pitchFamily="34" charset="0"/>
              </a:rPr>
              <a:t> App?</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Once logged in, on your dashboard you should see a </a:t>
            </a:r>
            <a:r>
              <a:rPr lang="en-GB" sz="1100" i="1" dirty="0">
                <a:solidFill>
                  <a:srgbClr val="002244"/>
                </a:solidFill>
                <a:effectLst/>
                <a:latin typeface="Roboto"/>
                <a:ea typeface="Calibri"/>
                <a:cs typeface="Roboto"/>
              </a:rPr>
              <a:t>Lead Retrieval </a:t>
            </a:r>
            <a:r>
              <a:rPr lang="en-GB" sz="1100" dirty="0">
                <a:solidFill>
                  <a:srgbClr val="002244"/>
                </a:solidFill>
                <a:effectLst/>
                <a:latin typeface="Roboto"/>
                <a:ea typeface="Calibri"/>
                <a:cs typeface="Roboto"/>
              </a:rPr>
              <a:t>button. Click this to begin scanning badges. If you do not see this button, please visit the helpdesk at registration.</a:t>
            </a:r>
            <a:r>
              <a:rPr lang="en-GB" sz="1100" dirty="0">
                <a:solidFill>
                  <a:srgbClr val="002244"/>
                </a:solidFill>
                <a:latin typeface="Roboto"/>
                <a:ea typeface="Calibri"/>
                <a:cs typeface="Roboto"/>
              </a:rPr>
              <a:t>  </a:t>
            </a:r>
            <a:endParaRPr lang="en-GB"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sz="1100" dirty="0">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Are the leads GDPR compliant?</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All attendees are asked an explicit opt-in consent statement as a required stage of the delegate badge process. Please see example </a:t>
            </a:r>
            <a:r>
              <a:rPr lang="en-GB" sz="1100" u="sng" dirty="0">
                <a:solidFill>
                  <a:srgbClr val="0563C1"/>
                </a:solidFill>
                <a:effectLst/>
                <a:latin typeface="Roboto" panose="02000000000000000000" pitchFamily="2" charset="0"/>
                <a:ea typeface="Calibri" panose="020F0502020204030204" pitchFamily="34" charset="0"/>
                <a:hlinkClick r:id="rId2"/>
              </a:rPr>
              <a:t>here</a:t>
            </a:r>
            <a:r>
              <a:rPr lang="en-GB" sz="1100" dirty="0">
                <a:solidFill>
                  <a:srgbClr val="002244"/>
                </a:solidFill>
                <a:effectLst/>
                <a:latin typeface="Roboto" panose="02000000000000000000" pitchFamily="2" charset="0"/>
                <a:ea typeface="Calibri" panose="020F0502020204030204" pitchFamily="34" charset="0"/>
              </a:rPr>
              <a:t>.</a:t>
            </a:r>
            <a:r>
              <a:rPr lang="en-GB" sz="1100" dirty="0">
                <a:solidFill>
                  <a:srgbClr val="FF0000"/>
                </a:solidFill>
                <a:effectLst/>
                <a:latin typeface="Roboto" panose="02000000000000000000" pitchFamily="2" charset="0"/>
                <a:ea typeface="Calibri" panose="020F0502020204030204" pitchFamily="34" charset="0"/>
              </a:rPr>
              <a:t> </a:t>
            </a:r>
            <a:r>
              <a:rPr lang="en-GB" sz="1100" dirty="0">
                <a:solidFill>
                  <a:srgbClr val="002244"/>
                </a:solidFill>
                <a:effectLst/>
                <a:latin typeface="Roboto" panose="02000000000000000000" pitchFamily="2" charset="0"/>
                <a:ea typeface="Calibri" panose="020F0502020204030204" pitchFamily="34" charset="0"/>
              </a:rPr>
              <a:t>If your company requires a specific question to be asked, the easiest way of capturing this would be to create a custom question at setup.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Does lead scanning work if there is no internet connection?</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you can still scan badges. The app will synchronise the missing information as soon as you reconnect to the internet. There will be event </a:t>
            </a:r>
            <a:r>
              <a:rPr lang="en-GB" sz="1100" dirty="0" err="1">
                <a:solidFill>
                  <a:srgbClr val="002244"/>
                </a:solidFill>
                <a:effectLst/>
                <a:latin typeface="Roboto" panose="02000000000000000000" pitchFamily="2" charset="0"/>
                <a:ea typeface="Calibri" panose="020F0502020204030204" pitchFamily="34" charset="0"/>
              </a:rPr>
              <a:t>WiFi</a:t>
            </a:r>
            <a:r>
              <a:rPr lang="en-GB" sz="1100" dirty="0">
                <a:solidFill>
                  <a:srgbClr val="002244"/>
                </a:solidFill>
                <a:effectLst/>
                <a:latin typeface="Roboto" panose="02000000000000000000" pitchFamily="2" charset="0"/>
                <a:ea typeface="Calibri" panose="020F0502020204030204" pitchFamily="34" charset="0"/>
              </a:rPr>
              <a:t> available to all attendees.</a:t>
            </a:r>
            <a:r>
              <a:rPr lang="en-GB" sz="1100" b="1" dirty="0">
                <a:solidFill>
                  <a:srgbClr val="002244"/>
                </a:solidFill>
                <a:effectLst/>
                <a:latin typeface="Roboto" panose="02000000000000000000" pitchFamily="2"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endParaRPr lang="en-GB" sz="1100" b="1" dirty="0">
              <a:solidFill>
                <a:srgbClr val="002244"/>
              </a:solidFill>
              <a:latin typeface="Roboto"/>
              <a:ea typeface="Calibri"/>
              <a:cs typeface="Roboto"/>
            </a:endParaRPr>
          </a:p>
          <a:p>
            <a:r>
              <a:rPr lang="en-GB" sz="1100" b="1" dirty="0">
                <a:solidFill>
                  <a:srgbClr val="002244"/>
                </a:solidFill>
                <a:effectLst/>
                <a:latin typeface="Roboto"/>
                <a:ea typeface="Calibri"/>
                <a:cs typeface="Roboto"/>
              </a:rPr>
              <a:t>Can I see the leads I’ve scanned in real-time?</a:t>
            </a:r>
            <a:r>
              <a:rPr lang="en-GB" sz="1100" b="1" dirty="0">
                <a:solidFill>
                  <a:srgbClr val="002244"/>
                </a:solidFill>
                <a:latin typeface="Roboto"/>
                <a:ea typeface="Calibri"/>
                <a:cs typeface="Roboto"/>
              </a:rPr>
              <a:t> </a:t>
            </a:r>
            <a:endParaRPr lang="en-GB" sz="1100" dirty="0">
              <a:effectLst/>
              <a:latin typeface="Calibri"/>
              <a:ea typeface="Calibri"/>
              <a:cs typeface="Calibri"/>
            </a:endParaRPr>
          </a:p>
          <a:p>
            <a:r>
              <a:rPr lang="en-GB" sz="1100" dirty="0">
                <a:solidFill>
                  <a:srgbClr val="002244"/>
                </a:solidFill>
                <a:effectLst/>
                <a:latin typeface="Roboto"/>
                <a:ea typeface="Calibri"/>
                <a:cs typeface="Roboto"/>
              </a:rPr>
              <a:t>Yes, all the leads you have scanned will show on the lead retrieval dashboard. From there, you can export these leads straight away.</a:t>
            </a:r>
            <a:r>
              <a:rPr lang="en-GB" sz="1100" dirty="0">
                <a:solidFill>
                  <a:srgbClr val="002244"/>
                </a:solidFill>
                <a:latin typeface="Roboto"/>
                <a:ea typeface="Calibri"/>
                <a:cs typeface="Roboto"/>
              </a:rPr>
              <a:t>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see a consolidated list of leads scanned by my team?</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panose="02000000000000000000" pitchFamily="2" charset="0"/>
                <a:ea typeface="Calibri" panose="020F0502020204030204" pitchFamily="34" charset="0"/>
              </a:rPr>
              <a:t>Yes, on the VISIT by GES pass registration portal under </a:t>
            </a:r>
            <a:r>
              <a:rPr lang="en-GB" sz="1100" i="1" dirty="0">
                <a:solidFill>
                  <a:srgbClr val="002244"/>
                </a:solidFill>
                <a:effectLst/>
                <a:latin typeface="Roboto" panose="02000000000000000000" pitchFamily="2" charset="0"/>
                <a:ea typeface="Calibri" panose="020F0502020204030204" pitchFamily="34" charset="0"/>
              </a:rPr>
              <a:t>Leads, </a:t>
            </a:r>
            <a:r>
              <a:rPr lang="en-GB" sz="1100" dirty="0">
                <a:solidFill>
                  <a:srgbClr val="002244"/>
                </a:solidFill>
                <a:effectLst/>
                <a:latin typeface="Roboto" panose="02000000000000000000" pitchFamily="2" charset="0"/>
                <a:ea typeface="Calibri" panose="020F0502020204030204" pitchFamily="34" charset="0"/>
              </a:rPr>
              <a:t>you can view and export your team’s scanned leads. This will show which colleague scanned which delegate line by line. </a:t>
            </a:r>
            <a:endParaRPr lang="en-GB" sz="11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Can I give permission to my colleagues to view and export all the leads on their devices?</a:t>
            </a:r>
            <a:endParaRPr lang="en-GB" sz="1100" dirty="0">
              <a:effectLst/>
              <a:latin typeface="Calibri" panose="020F0502020204030204" pitchFamily="34" charset="0"/>
              <a:ea typeface="Calibri" panose="020F0502020204030204" pitchFamily="34" charset="0"/>
            </a:endParaRPr>
          </a:p>
          <a:p>
            <a:r>
              <a:rPr lang="en-GB" sz="1100" dirty="0">
                <a:solidFill>
                  <a:srgbClr val="002244"/>
                </a:solidFill>
                <a:effectLst/>
                <a:latin typeface="Roboto"/>
                <a:ea typeface="Calibri"/>
                <a:cs typeface="Roboto"/>
              </a:rPr>
              <a:t>Yes. As an admin user, you can click on the homepage &gt; Team and see all the colleagues who are using </a:t>
            </a:r>
            <a:r>
              <a:rPr lang="en-GB" sz="1100" dirty="0">
                <a:solidFill>
                  <a:srgbClr val="002244"/>
                </a:solidFill>
                <a:latin typeface="Roboto"/>
                <a:ea typeface="Calibri"/>
                <a:cs typeface="Roboto"/>
              </a:rPr>
              <a:t>Create with Visit</a:t>
            </a:r>
            <a:r>
              <a:rPr lang="en-GB" sz="1100" dirty="0">
                <a:solidFill>
                  <a:srgbClr val="002244"/>
                </a:solidFill>
                <a:effectLst/>
                <a:latin typeface="Roboto"/>
                <a:ea typeface="Calibri"/>
                <a:cs typeface="Roboto"/>
              </a:rPr>
              <a:t>. In the Permissions column, there are shown the 4 types of access:</a:t>
            </a:r>
            <a:endParaRPr lang="en-GB" sz="1100" dirty="0">
              <a:effectLst/>
              <a:latin typeface="Roboto"/>
              <a:ea typeface="Calibri"/>
              <a:cs typeface="Roboto"/>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Admin permissions – in this case, the user becomes an admin user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Show all leads – the user will be able to see the leads captured by other team members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Allow capture leads – this option is already enabled when a user is registered</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Roboto" panose="02000000000000000000" pitchFamily="2" charset="0"/>
              <a:buChar char="-"/>
            </a:pPr>
            <a:r>
              <a:rPr lang="en-GB" sz="1000" i="1" dirty="0">
                <a:solidFill>
                  <a:srgbClr val="002244"/>
                </a:solidFill>
                <a:effectLst/>
                <a:latin typeface="Roboto" panose="02000000000000000000" pitchFamily="2" charset="0"/>
                <a:ea typeface="Calibri" panose="020F0502020204030204" pitchFamily="34" charset="0"/>
                <a:cs typeface="Calibri" panose="020F0502020204030204" pitchFamily="34" charset="0"/>
              </a:rPr>
              <a:t>Allow export leads – when enabled, the user can export the leads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177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3C44B3-C5A0-4004-8208-2FB084E74A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18B5B-3FD1-43B0-9C50-E33EBAC66E22}" type="slidenum">
              <a:rPr kumimoji="0" lang="en-GB" sz="1100" b="0" i="0" u="none" strike="noStrike" kern="1200" cap="none" spc="0" normalizeH="0" baseline="0" noProof="0" smtClean="0">
                <a:ln>
                  <a:noFill/>
                </a:ln>
                <a:solidFill>
                  <a:srgbClr val="002244"/>
                </a:solidFill>
                <a:effectLst/>
                <a:uLnTx/>
                <a:uFillTx/>
                <a:latin typeface="Open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02244"/>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83B114E6-E92D-3159-24CE-835562C78679}"/>
              </a:ext>
            </a:extLst>
          </p:cNvPr>
          <p:cNvSpPr txBox="1"/>
          <p:nvPr/>
        </p:nvSpPr>
        <p:spPr>
          <a:xfrm>
            <a:off x="212439" y="1025237"/>
            <a:ext cx="10021452" cy="1554272"/>
          </a:xfrm>
          <a:prstGeom prst="rect">
            <a:avLst/>
          </a:prstGeom>
          <a:noFill/>
        </p:spPr>
        <p:txBody>
          <a:bodyPr wrap="square" lIns="91440" tIns="45720" rIns="91440" bIns="45720" anchor="t">
            <a:spAutoFit/>
          </a:bodyPr>
          <a:lstStyle/>
          <a:p>
            <a:r>
              <a:rPr lang="en-GB" b="1" u="sng" dirty="0">
                <a:solidFill>
                  <a:srgbClr val="B01AA4"/>
                </a:solidFill>
                <a:effectLst/>
                <a:latin typeface="Proxima Nova ExCn Black" panose="02000506030000020004" pitchFamily="50" charset="0"/>
                <a:ea typeface="Calibri" panose="020F0502020204030204" pitchFamily="34" charset="0"/>
              </a:rPr>
              <a:t>POST EVENT</a:t>
            </a:r>
            <a:endParaRPr lang="en-GB"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r>
              <a:rPr lang="en-GB" sz="1100" b="1" dirty="0">
                <a:solidFill>
                  <a:srgbClr val="002244"/>
                </a:solidFill>
                <a:effectLst/>
                <a:latin typeface="Roboto" panose="02000000000000000000" pitchFamily="2" charset="0"/>
                <a:ea typeface="Calibri" panose="020F0502020204030204" pitchFamily="34" charset="0"/>
              </a:rPr>
              <a:t>Where can I find my booth scan leads post-event?</a:t>
            </a:r>
            <a:endParaRPr lang="en-GB" sz="1100" dirty="0">
              <a:effectLst/>
              <a:latin typeface="Calibri" panose="020F0502020204030204" pitchFamily="34" charset="0"/>
              <a:ea typeface="Calibri" panose="020F0502020204030204" pitchFamily="34" charset="0"/>
            </a:endParaRPr>
          </a:p>
          <a:p>
            <a:pPr marL="228600" indent="-228600">
              <a:buAutoNum type="arabicPeriod"/>
            </a:pPr>
            <a:r>
              <a:rPr lang="en-GB" sz="1100" dirty="0">
                <a:solidFill>
                  <a:srgbClr val="002244"/>
                </a:solidFill>
                <a:latin typeface="Roboto" panose="02000000000000000000" pitchFamily="2" charset="0"/>
                <a:ea typeface="Calibri" panose="020F0502020204030204" pitchFamily="34" charset="0"/>
              </a:rPr>
              <a:t>Ac</a:t>
            </a:r>
            <a:r>
              <a:rPr lang="en-GB" sz="1100" dirty="0">
                <a:solidFill>
                  <a:srgbClr val="002244"/>
                </a:solidFill>
                <a:effectLst/>
                <a:latin typeface="Roboto" panose="02000000000000000000" pitchFamily="2" charset="0"/>
                <a:ea typeface="Calibri" panose="020F0502020204030204" pitchFamily="34" charset="0"/>
              </a:rPr>
              <a:t>cess Visit Connect from a desktop, you can export a .csv file of your team’s leads including any notes that were made. Your main contact from each company can do this.</a:t>
            </a:r>
          </a:p>
          <a:p>
            <a:pPr marL="228600" indent="-228600">
              <a:buAutoNum type="arabicPeriod"/>
            </a:pPr>
            <a:r>
              <a:rPr lang="en-GB" sz="1100" dirty="0">
                <a:solidFill>
                  <a:srgbClr val="002244"/>
                </a:solidFill>
                <a:effectLst/>
                <a:latin typeface="Roboto" panose="02000000000000000000" pitchFamily="2" charset="0"/>
                <a:ea typeface="Calibri" panose="020F0502020204030204" pitchFamily="34" charset="0"/>
              </a:rPr>
              <a:t>In the ConnectMe app- click the Lead Retrieval Button.  Choose Connections on the bottom of the screen, and then on the top right is an export option to email your leads to yourself.  </a:t>
            </a:r>
          </a:p>
          <a:p>
            <a:endParaRPr lang="en-GB" sz="1100" dirty="0">
              <a:effectLst/>
              <a:latin typeface="Roboto"/>
              <a:ea typeface="Calibri"/>
              <a:cs typeface="Roboto"/>
            </a:endParaRPr>
          </a:p>
        </p:txBody>
      </p:sp>
      <p:sp>
        <p:nvSpPr>
          <p:cNvPr id="9" name="Title 1">
            <a:extLst>
              <a:ext uri="{FF2B5EF4-FFF2-40B4-BE49-F238E27FC236}">
                <a16:creationId xmlns:a16="http://schemas.microsoft.com/office/drawing/2014/main" id="{47CF6711-D284-58F5-6B2F-2A025385A3B0}"/>
              </a:ext>
            </a:extLst>
          </p:cNvPr>
          <p:cNvSpPr txBox="1">
            <a:spLocks/>
          </p:cNvSpPr>
          <p:nvPr/>
        </p:nvSpPr>
        <p:spPr>
          <a:xfrm>
            <a:off x="286327" y="553594"/>
            <a:ext cx="2724727" cy="471643"/>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r>
              <a:rPr lang="en-US" sz="2000" b="1" dirty="0">
                <a:latin typeface="Roboto" panose="02000000000000000000" pitchFamily="2" charset="0"/>
                <a:ea typeface="Roboto" panose="02000000000000000000" pitchFamily="2" charset="0"/>
                <a:cs typeface="Roboto" panose="02000000000000000000" pitchFamily="2" charset="0"/>
              </a:rPr>
              <a:t>LEAD RETRIEVAL FAQ’s </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862112D4-0EAD-5083-D63C-EFBFC05F9700}"/>
              </a:ext>
            </a:extLst>
          </p:cNvPr>
          <p:cNvSpPr txBox="1"/>
          <p:nvPr/>
        </p:nvSpPr>
        <p:spPr>
          <a:xfrm>
            <a:off x="585216" y="6229766"/>
            <a:ext cx="131673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5046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1B13-DF78-92A5-19EF-1608DFE318E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5D9E293-B0BB-DD2D-C65E-C94422EA7DF6}"/>
              </a:ext>
            </a:extLst>
          </p:cNvPr>
          <p:cNvSpPr txBox="1">
            <a:spLocks/>
          </p:cNvSpPr>
          <p:nvPr/>
        </p:nvSpPr>
        <p:spPr>
          <a:xfrm>
            <a:off x="1170433" y="2124455"/>
            <a:ext cx="4450080" cy="1476811"/>
          </a:xfrm>
          <a:prstGeom prst="rect">
            <a:avLst/>
          </a:prstGeom>
        </p:spPr>
        <p:txBody>
          <a:bodyPr vert="horz" lIns="0" tIns="0" rIns="0" bIns="0" rtlCol="0" anchor="t" anchorCtr="0">
            <a:normAutofit/>
          </a:bodyPr>
          <a:lstStyle>
            <a:lvl1pPr algn="l" defTabSz="914400" rtl="0" eaLnBrk="1" latinLnBrk="0" hangingPunct="1">
              <a:lnSpc>
                <a:spcPct val="112000"/>
              </a:lnSpc>
              <a:spcBef>
                <a:spcPct val="0"/>
              </a:spcBef>
              <a:buNone/>
              <a:defRPr sz="2500" kern="1200">
                <a:solidFill>
                  <a:schemeClr val="bg1"/>
                </a:solidFill>
                <a:latin typeface="+mj-lt"/>
                <a:ea typeface="+mj-ea"/>
                <a:cs typeface="+mj-cs"/>
              </a:defRPr>
            </a:lvl1pPr>
          </a:lstStyle>
          <a:p>
            <a:r>
              <a:rPr lang="en-US" sz="3600" spc="-30" dirty="0">
                <a:solidFill>
                  <a:srgbClr val="FFFFFF"/>
                </a:solidFill>
              </a:rPr>
              <a:t>ConnectMe</a:t>
            </a:r>
            <a:r>
              <a:rPr lang="en-US" sz="3600" spc="-90" dirty="0">
                <a:solidFill>
                  <a:srgbClr val="FFFFFF"/>
                </a:solidFill>
              </a:rPr>
              <a:t> </a:t>
            </a:r>
            <a:r>
              <a:rPr lang="en-US" sz="3600" spc="-20" dirty="0">
                <a:solidFill>
                  <a:srgbClr val="FFFFFF"/>
                </a:solidFill>
              </a:rPr>
              <a:t>Guide:</a:t>
            </a:r>
            <a:br>
              <a:rPr lang="en-US" sz="3600" spc="-20" dirty="0">
                <a:solidFill>
                  <a:srgbClr val="FFFFFF"/>
                </a:solidFill>
              </a:rPr>
            </a:br>
            <a:r>
              <a:rPr lang="en-US" sz="2800" spc="-20" dirty="0">
                <a:solidFill>
                  <a:srgbClr val="FFFFFF"/>
                </a:solidFill>
              </a:rPr>
              <a:t>How</a:t>
            </a:r>
            <a:r>
              <a:rPr lang="en-US" sz="2800" spc="-125" dirty="0">
                <a:solidFill>
                  <a:srgbClr val="FFFFFF"/>
                </a:solidFill>
              </a:rPr>
              <a:t> </a:t>
            </a:r>
            <a:r>
              <a:rPr lang="en-US" sz="2800" dirty="0">
                <a:solidFill>
                  <a:srgbClr val="FFFFFF"/>
                </a:solidFill>
              </a:rPr>
              <a:t>to</a:t>
            </a:r>
            <a:r>
              <a:rPr lang="en-US" sz="2800" spc="-105" dirty="0">
                <a:solidFill>
                  <a:srgbClr val="FFFFFF"/>
                </a:solidFill>
              </a:rPr>
              <a:t> E</a:t>
            </a:r>
            <a:r>
              <a:rPr lang="en-US" sz="2800" dirty="0">
                <a:solidFill>
                  <a:srgbClr val="FFFFFF"/>
                </a:solidFill>
              </a:rPr>
              <a:t>dit</a:t>
            </a:r>
            <a:r>
              <a:rPr lang="en-US" sz="2800" spc="-125" dirty="0">
                <a:solidFill>
                  <a:srgbClr val="FFFFFF"/>
                </a:solidFill>
              </a:rPr>
              <a:t> </a:t>
            </a:r>
            <a:r>
              <a:rPr lang="en-US" sz="2800" spc="-10" dirty="0">
                <a:solidFill>
                  <a:srgbClr val="FFFFFF"/>
                </a:solidFill>
              </a:rPr>
              <a:t>Virtual</a:t>
            </a:r>
            <a:r>
              <a:rPr lang="en-US" sz="2800" spc="-120" dirty="0">
                <a:solidFill>
                  <a:srgbClr val="FFFFFF"/>
                </a:solidFill>
              </a:rPr>
              <a:t> </a:t>
            </a:r>
            <a:r>
              <a:rPr lang="en-US" sz="2800" spc="-10" dirty="0">
                <a:solidFill>
                  <a:srgbClr val="FFFFFF"/>
                </a:solidFill>
              </a:rPr>
              <a:t>Booths</a:t>
            </a:r>
            <a:endParaRPr lang="en-GB" sz="2800" dirty="0"/>
          </a:p>
        </p:txBody>
      </p:sp>
    </p:spTree>
    <p:extLst>
      <p:ext uri="{BB962C8B-B14F-4D97-AF65-F5344CB8AC3E}">
        <p14:creationId xmlns:p14="http://schemas.microsoft.com/office/powerpoint/2010/main" val="309445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blue sphere with many points&#10;&#10;Description automatically generated">
            <a:extLst>
              <a:ext uri="{FF2B5EF4-FFF2-40B4-BE49-F238E27FC236}">
                <a16:creationId xmlns:a16="http://schemas.microsoft.com/office/drawing/2014/main" id="{F46C200A-0386-D814-C289-0AB16980019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 r="15"/>
          <a:stretch/>
        </p:blipFill>
        <p:spPr>
          <a:xfrm>
            <a:off x="8136000" y="0"/>
            <a:ext cx="4056000" cy="6858000"/>
          </a:xfrm>
        </p:spPr>
      </p:pic>
      <p:sp>
        <p:nvSpPr>
          <p:cNvPr id="2" name="Title 5">
            <a:extLst>
              <a:ext uri="{FF2B5EF4-FFF2-40B4-BE49-F238E27FC236}">
                <a16:creationId xmlns:a16="http://schemas.microsoft.com/office/drawing/2014/main" id="{CEE40B07-941A-B423-1E82-33C5050A5FB5}"/>
              </a:ext>
            </a:extLst>
          </p:cNvPr>
          <p:cNvSpPr txBox="1">
            <a:spLocks/>
          </p:cNvSpPr>
          <p:nvPr/>
        </p:nvSpPr>
        <p:spPr>
          <a:xfrm>
            <a:off x="1380998" y="2252471"/>
            <a:ext cx="4450080" cy="1476811"/>
          </a:xfrm>
          <a:prstGeom prst="rect">
            <a:avLst/>
          </a:prstGeom>
        </p:spPr>
        <p:txBody>
          <a:bodyPr vert="horz" lIns="0" tIns="0" rIns="0" bIns="0" rtlCol="0" anchor="t" anchorCtr="0">
            <a:normAutofit/>
          </a:bodyPr>
          <a:lstStyle>
            <a:lvl1pPr algn="l" defTabSz="914400" rtl="0" eaLnBrk="1" latinLnBrk="0" hangingPunct="1">
              <a:lnSpc>
                <a:spcPct val="112000"/>
              </a:lnSpc>
              <a:spcBef>
                <a:spcPct val="0"/>
              </a:spcBef>
              <a:buNone/>
              <a:defRPr sz="2500" kern="1200">
                <a:solidFill>
                  <a:schemeClr val="bg1"/>
                </a:solidFill>
                <a:latin typeface="+mj-lt"/>
                <a:ea typeface="+mj-ea"/>
                <a:cs typeface="+mj-cs"/>
              </a:defRPr>
            </a:lvl1pPr>
          </a:lstStyle>
          <a:p>
            <a:r>
              <a:rPr lang="en-US" sz="3600" spc="-30" dirty="0">
                <a:solidFill>
                  <a:srgbClr val="FFFFFF"/>
                </a:solidFill>
              </a:rPr>
              <a:t>Event Contacts</a:t>
            </a:r>
            <a:endParaRPr lang="en-GB" dirty="0"/>
          </a:p>
        </p:txBody>
      </p:sp>
    </p:spTree>
    <p:extLst>
      <p:ext uri="{BB962C8B-B14F-4D97-AF65-F5344CB8AC3E}">
        <p14:creationId xmlns:p14="http://schemas.microsoft.com/office/powerpoint/2010/main" val="2815782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05E494-F3AA-B0D6-867B-2077903079CD}"/>
              </a:ext>
            </a:extLst>
          </p:cNvPr>
          <p:cNvSpPr/>
          <p:nvPr/>
        </p:nvSpPr>
        <p:spPr>
          <a:xfrm>
            <a:off x="10438" y="0"/>
            <a:ext cx="12192000" cy="699685"/>
          </a:xfrm>
          <a:prstGeom prst="rect">
            <a:avLst/>
          </a:pr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 name="Rectangle 4">
            <a:extLst>
              <a:ext uri="{FF2B5EF4-FFF2-40B4-BE49-F238E27FC236}">
                <a16:creationId xmlns:a16="http://schemas.microsoft.com/office/drawing/2014/main" id="{6A27CF75-7F89-84CA-AE73-29DCB2F33A85}"/>
              </a:ext>
            </a:extLst>
          </p:cNvPr>
          <p:cNvSpPr/>
          <p:nvPr/>
        </p:nvSpPr>
        <p:spPr>
          <a:xfrm>
            <a:off x="0" y="6508909"/>
            <a:ext cx="12192000" cy="349739"/>
          </a:xfrm>
          <a:prstGeom prst="rect">
            <a:avLst/>
          </a:prstGeom>
          <a:solidFill>
            <a:srgbClr val="0022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Rectangle 6">
            <a:extLst>
              <a:ext uri="{FF2B5EF4-FFF2-40B4-BE49-F238E27FC236}">
                <a16:creationId xmlns:a16="http://schemas.microsoft.com/office/drawing/2014/main" id="{C0CDF0D6-ADF7-73EE-4872-F5EAB537A9C4}"/>
              </a:ext>
            </a:extLst>
          </p:cNvPr>
          <p:cNvSpPr/>
          <p:nvPr/>
        </p:nvSpPr>
        <p:spPr>
          <a:xfrm>
            <a:off x="10438" y="684583"/>
            <a:ext cx="12192000" cy="108690"/>
          </a:xfrm>
          <a:prstGeom prst="rect">
            <a:avLst/>
          </a:prstGeom>
          <a:solidFill>
            <a:srgbClr val="525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4" name="TextBox 13">
            <a:extLst>
              <a:ext uri="{FF2B5EF4-FFF2-40B4-BE49-F238E27FC236}">
                <a16:creationId xmlns:a16="http://schemas.microsoft.com/office/drawing/2014/main" id="{79C6E831-506D-4BEA-1437-CCBBFF74527E}"/>
              </a:ext>
            </a:extLst>
          </p:cNvPr>
          <p:cNvSpPr txBox="1"/>
          <p:nvPr/>
        </p:nvSpPr>
        <p:spPr>
          <a:xfrm>
            <a:off x="2461740" y="4834294"/>
            <a:ext cx="3599777" cy="149271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Access all your event leads, including session attendance, booth/badge scans</a:t>
            </a:r>
            <a:r>
              <a:rPr lang="en-US" sz="1300" kern="1200" dirty="0">
                <a:solidFill>
                  <a:prstClr val="black"/>
                </a:solidFill>
                <a:latin typeface="Aptos" panose="020B0004020202020204"/>
                <a:ea typeface="+mn-ea"/>
                <a:cs typeface="+mn-cs"/>
              </a:rPr>
              <a:t>,</a:t>
            </a: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 virtual booth visits, and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View individuals/companies that are most engaged with your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Export your full event lead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Lead data is updated throughout event</a:t>
            </a:r>
          </a:p>
        </p:txBody>
      </p:sp>
      <p:sp>
        <p:nvSpPr>
          <p:cNvPr id="3" name="TextBox 2">
            <a:extLst>
              <a:ext uri="{FF2B5EF4-FFF2-40B4-BE49-F238E27FC236}">
                <a16:creationId xmlns:a16="http://schemas.microsoft.com/office/drawing/2014/main" id="{4DD08C02-994E-E1A2-2FA7-5B2FC36972B1}"/>
              </a:ext>
            </a:extLst>
          </p:cNvPr>
          <p:cNvSpPr txBox="1"/>
          <p:nvPr/>
        </p:nvSpPr>
        <p:spPr>
          <a:xfrm>
            <a:off x="6450902" y="176846"/>
            <a:ext cx="5584522" cy="36933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0B0004020202020204"/>
                <a:ea typeface="+mn-ea"/>
                <a:cs typeface="+mn-cs"/>
              </a:rPr>
              <a:t>3 Critical Delivery Platforms for Sponsors &amp; Exhibitors</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2" name="Rectangle: Rounded Corners 21">
            <a:extLst>
              <a:ext uri="{FF2B5EF4-FFF2-40B4-BE49-F238E27FC236}">
                <a16:creationId xmlns:a16="http://schemas.microsoft.com/office/drawing/2014/main" id="{053C26BE-A10E-D8FD-189A-998FEBA7565F}"/>
              </a:ext>
            </a:extLst>
          </p:cNvPr>
          <p:cNvSpPr/>
          <p:nvPr/>
        </p:nvSpPr>
        <p:spPr>
          <a:xfrm>
            <a:off x="9352758" y="5033787"/>
            <a:ext cx="2713383" cy="113282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3" name="TextBox 22">
            <a:extLst>
              <a:ext uri="{FF2B5EF4-FFF2-40B4-BE49-F238E27FC236}">
                <a16:creationId xmlns:a16="http://schemas.microsoft.com/office/drawing/2014/main" id="{47A8ACF8-75AE-6254-904C-FE752391DA2E}"/>
              </a:ext>
            </a:extLst>
          </p:cNvPr>
          <p:cNvSpPr txBox="1"/>
          <p:nvPr/>
        </p:nvSpPr>
        <p:spPr>
          <a:xfrm>
            <a:off x="9392342" y="5180626"/>
            <a:ext cx="2673799" cy="75405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ptos" panose="020B0004020202020204"/>
                <a:ea typeface="+mn-ea"/>
                <a:cs typeface="+mn-cs"/>
              </a:rPr>
              <a:t>Key Support Contact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0B0004020202020204"/>
                <a:ea typeface="+mn-ea"/>
                <a:cs typeface="+mn-cs"/>
              </a:rPr>
              <a:t>Lead Data Delivery</a:t>
            </a:r>
            <a:endParaRPr kumimoji="0" lang="en-US" sz="1600" b="0" i="0" u="none" strike="noStrike" kern="1200" cap="none" spc="0" normalizeH="0" baseline="0" noProof="0" dirty="0">
              <a:ln>
                <a:noFill/>
              </a:ln>
              <a:solidFill>
                <a:prstClr val="white"/>
              </a:solidFill>
              <a:effectLst/>
              <a:uLnTx/>
              <a:uFillTx/>
              <a:latin typeface="Aptos" panose="020B0004020202020204"/>
              <a:ea typeface="+mn-ea"/>
              <a:cs typeface="+mn-cs"/>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sng" kern="1200" dirty="0">
                <a:solidFill>
                  <a:schemeClr val="bg1"/>
                </a:solidFill>
                <a:latin typeface="Aptos" panose="020B0004020202020204"/>
                <a:ea typeface="+mn-ea"/>
                <a:cs typeface="+mn-cs"/>
                <a:hlinkClick r:id="rId4">
                  <a:extLst>
                    <a:ext uri="{A12FA001-AC4F-418D-AE19-62706E023703}">
                      <ahyp:hlinkClr xmlns:ahyp="http://schemas.microsoft.com/office/drawing/2018/hyperlinkcolor" val="tx"/>
                    </a:ext>
                  </a:extLst>
                </a:hlinkClick>
              </a:rPr>
              <a:t>leadinsights@informa.com</a:t>
            </a:r>
            <a:endParaRPr lang="en-US" sz="1100" u="sng" kern="1200" dirty="0">
              <a:solidFill>
                <a:schemeClr val="bg1"/>
              </a:solidFill>
              <a:latin typeface="Aptos" panose="020B0004020202020204"/>
              <a:ea typeface="+mn-ea"/>
              <a:cs typeface="+mn-cs"/>
            </a:endParaRPr>
          </a:p>
        </p:txBody>
      </p:sp>
      <p:cxnSp>
        <p:nvCxnSpPr>
          <p:cNvPr id="25" name="Straight Connector 24">
            <a:extLst>
              <a:ext uri="{FF2B5EF4-FFF2-40B4-BE49-F238E27FC236}">
                <a16:creationId xmlns:a16="http://schemas.microsoft.com/office/drawing/2014/main" id="{AD40C868-CAA7-43BF-7F88-B89FE815889C}"/>
              </a:ext>
            </a:extLst>
          </p:cNvPr>
          <p:cNvCxnSpPr>
            <a:cxnSpLocks/>
          </p:cNvCxnSpPr>
          <p:nvPr/>
        </p:nvCxnSpPr>
        <p:spPr>
          <a:xfrm>
            <a:off x="0" y="3144732"/>
            <a:ext cx="1219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5C5FE86-EF19-AE7A-458A-58A8015517CB}"/>
              </a:ext>
            </a:extLst>
          </p:cNvPr>
          <p:cNvCxnSpPr>
            <a:cxnSpLocks noGrp="1" noRot="1" noMove="1" noResize="1" noEditPoints="1" noAdjustHandles="1" noChangeArrowheads="1" noChangeShapeType="1"/>
          </p:cNvCxnSpPr>
          <p:nvPr/>
        </p:nvCxnSpPr>
        <p:spPr>
          <a:xfrm>
            <a:off x="14179" y="470984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93FB75A-6B37-DADE-7E4B-4BFBE45101D9}"/>
              </a:ext>
            </a:extLst>
          </p:cNvPr>
          <p:cNvSpPr txBox="1"/>
          <p:nvPr/>
        </p:nvSpPr>
        <p:spPr>
          <a:xfrm>
            <a:off x="6092075" y="4775415"/>
            <a:ext cx="3067721" cy="160043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Aptos" panose="020B0004020202020204"/>
                <a:ea typeface="+mn-ea"/>
                <a:cs typeface="+mn-cs"/>
              </a:rPr>
              <a:t>Who has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Aptos" panose="020B0004020202020204"/>
                <a:ea typeface="+mn-ea"/>
                <a:cs typeface="+mn-cs"/>
              </a:rPr>
              <a:t>Contract signer and main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ptos" panose="020B0004020202020204"/>
                <a:ea typeface="+mn-ea"/>
                <a:cs typeface="+mn-cs"/>
              </a:rPr>
              <a:t>You’ll receive an email pre-event with access to your account, and you can extend access to colleagues. If you have questions about your lead data or access, please contact us.</a:t>
            </a:r>
          </a:p>
        </p:txBody>
      </p:sp>
      <p:sp>
        <p:nvSpPr>
          <p:cNvPr id="4" name="Rectangle: Rounded Corners 3">
            <a:extLst>
              <a:ext uri="{FF2B5EF4-FFF2-40B4-BE49-F238E27FC236}">
                <a16:creationId xmlns:a16="http://schemas.microsoft.com/office/drawing/2014/main" id="{B8E2E604-29A9-B0AA-BA9D-D6EC480C5A86}"/>
              </a:ext>
            </a:extLst>
          </p:cNvPr>
          <p:cNvSpPr/>
          <p:nvPr/>
        </p:nvSpPr>
        <p:spPr>
          <a:xfrm>
            <a:off x="9352758" y="1307958"/>
            <a:ext cx="2713383" cy="113282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TextBox 14">
            <a:extLst>
              <a:ext uri="{FF2B5EF4-FFF2-40B4-BE49-F238E27FC236}">
                <a16:creationId xmlns:a16="http://schemas.microsoft.com/office/drawing/2014/main" id="{54B7452E-59FF-EA01-CCC8-F59D57EB3BD0}"/>
              </a:ext>
            </a:extLst>
          </p:cNvPr>
          <p:cNvSpPr txBox="1"/>
          <p:nvPr/>
        </p:nvSpPr>
        <p:spPr>
          <a:xfrm>
            <a:off x="2468851" y="1160130"/>
            <a:ext cx="3721254" cy="169277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Access lead retrieval to scan attendee badges*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View attendee directory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Send direct messages and meeting invitations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Set up and view virtual exhibit booths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Access event content agenda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a:ea typeface="+mn-ea"/>
                <a:cs typeface="+mn-cs"/>
              </a:rPr>
              <a:t>Scan exhibit booth QR codes</a:t>
            </a:r>
          </a:p>
        </p:txBody>
      </p:sp>
      <p:sp>
        <p:nvSpPr>
          <p:cNvPr id="17" name="TextBox 16">
            <a:extLst>
              <a:ext uri="{FF2B5EF4-FFF2-40B4-BE49-F238E27FC236}">
                <a16:creationId xmlns:a16="http://schemas.microsoft.com/office/drawing/2014/main" id="{C2CEDF9D-E6DF-8444-6983-8E73950A8D24}"/>
              </a:ext>
            </a:extLst>
          </p:cNvPr>
          <p:cNvSpPr txBox="1"/>
          <p:nvPr/>
        </p:nvSpPr>
        <p:spPr>
          <a:xfrm>
            <a:off x="6061517" y="898241"/>
            <a:ext cx="3292037" cy="210826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ptos" panose="020B0004020202020204"/>
                <a:ea typeface="+mn-ea"/>
                <a:cs typeface="+mn-cs"/>
              </a:rPr>
              <a:t>Who has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0B0004020202020204"/>
                <a:ea typeface="+mn-ea"/>
                <a:cs typeface="+mn-cs"/>
              </a:rPr>
              <a:t>Sponsors, speakers and all attendees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0B0004020202020204"/>
                <a:ea typeface="+mn-ea"/>
                <a:cs typeface="+mn-cs"/>
                <a:hlinkClick r:id="rId5"/>
              </a:rPr>
              <a:t>Download the app</a:t>
            </a:r>
            <a:r>
              <a:rPr kumimoji="0" lang="en-US" sz="1400" b="0" i="1" u="none" strike="noStrike" kern="1200" cap="none" spc="0" normalizeH="0" baseline="0" noProof="0" dirty="0">
                <a:ln>
                  <a:noFill/>
                </a:ln>
                <a:solidFill>
                  <a:prstClr val="black"/>
                </a:solidFill>
                <a:effectLst/>
                <a:uLnTx/>
                <a:uFillTx/>
                <a:latin typeface="Aptos" panose="020B00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0B0004020202020204"/>
                <a:ea typeface="+mn-ea"/>
                <a:cs typeface="+mn-cs"/>
              </a:rPr>
              <a:t>Enter App code: GF2026</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0B0004020202020204"/>
                <a:ea typeface="+mn-ea"/>
                <a:cs typeface="+mn-cs"/>
              </a:rPr>
              <a:t>(Event registration required to use conference app)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0B0004020202020204"/>
                <a:ea typeface="+mn-ea"/>
                <a:cs typeface="+mn-cs"/>
              </a:rPr>
              <a:t>*All sponsor team members should see a “Lead Retrieval” button on the home screen of the ConnectMe app.</a:t>
            </a:r>
          </a:p>
        </p:txBody>
      </p:sp>
      <p:sp>
        <p:nvSpPr>
          <p:cNvPr id="18" name="TextBox 17">
            <a:extLst>
              <a:ext uri="{FF2B5EF4-FFF2-40B4-BE49-F238E27FC236}">
                <a16:creationId xmlns:a16="http://schemas.microsoft.com/office/drawing/2014/main" id="{A2C16B57-4950-3831-E926-23A3F3CF0145}"/>
              </a:ext>
            </a:extLst>
          </p:cNvPr>
          <p:cNvSpPr txBox="1"/>
          <p:nvPr/>
        </p:nvSpPr>
        <p:spPr>
          <a:xfrm>
            <a:off x="9363596" y="1449770"/>
            <a:ext cx="268523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ptos" panose="020B0004020202020204"/>
                <a:ea typeface="+mn-ea"/>
                <a:cs typeface="+mn-cs"/>
              </a:rPr>
              <a:t>Key Support Contact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0B0004020202020204"/>
                <a:ea typeface="+mn-ea"/>
                <a:cs typeface="+mn-cs"/>
              </a:rPr>
              <a:t>Event Ops</a:t>
            </a:r>
            <a:endParaRPr kumimoji="0" lang="en-US" sz="1600" b="0" i="0" u="none" strike="noStrike" kern="1200" cap="none" spc="0" normalizeH="0" baseline="0" noProof="0" dirty="0">
              <a:ln>
                <a:noFill/>
              </a:ln>
              <a:solidFill>
                <a:prstClr val="white"/>
              </a:solidFill>
              <a:effectLst/>
              <a:uLnTx/>
              <a:uFillTx/>
              <a:latin typeface="Aptos" panose="020B0004020202020204"/>
              <a:ea typeface="+mn-ea"/>
              <a:cs typeface="+mn-cs"/>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dirty="0">
                <a:solidFill>
                  <a:schemeClr val="bg1"/>
                </a:solidFill>
                <a:hlinkClick r:id="rId6">
                  <a:extLst>
                    <a:ext uri="{A12FA001-AC4F-418D-AE19-62706E023703}">
                      <ahyp:hlinkClr xmlns:ahyp="http://schemas.microsoft.com/office/drawing/2018/hyperlinkcolor" val="tx"/>
                    </a:ext>
                  </a:extLst>
                </a:hlinkClick>
              </a:rPr>
              <a:t>superreturninternational.ops@informa.com</a:t>
            </a:r>
            <a:endParaRPr kumimoji="0" lang="en-US" sz="900" b="0" i="0" u="sng" strike="noStrike" kern="1200" cap="none" spc="0" normalizeH="0" baseline="0" noProof="0" dirty="0">
              <a:ln>
                <a:noFill/>
              </a:ln>
              <a:solidFill>
                <a:schemeClr val="bg1"/>
              </a:solidFill>
              <a:effectLst/>
              <a:uLnTx/>
              <a:uFillTx/>
              <a:latin typeface="Aptos" panose="020B0004020202020204"/>
              <a:ea typeface="+mn-ea"/>
              <a:cs typeface="+mn-cs"/>
            </a:endParaRPr>
          </a:p>
        </p:txBody>
      </p:sp>
      <p:sp>
        <p:nvSpPr>
          <p:cNvPr id="24" name="TextBox 23">
            <a:extLst>
              <a:ext uri="{FF2B5EF4-FFF2-40B4-BE49-F238E27FC236}">
                <a16:creationId xmlns:a16="http://schemas.microsoft.com/office/drawing/2014/main" id="{850D636A-D941-4355-BE28-FE61DEA2A3D2}"/>
              </a:ext>
            </a:extLst>
          </p:cNvPr>
          <p:cNvSpPr txBox="1"/>
          <p:nvPr/>
        </p:nvSpPr>
        <p:spPr>
          <a:xfrm>
            <a:off x="135699" y="1311282"/>
            <a:ext cx="2461740"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solidFill>
                <a:effectLst/>
                <a:uLnTx/>
                <a:uFillTx/>
                <a:latin typeface="Aptos" panose="020B0004020202020204"/>
                <a:ea typeface="+mn-ea"/>
                <a:cs typeface="+mn-cs"/>
              </a:rPr>
              <a:t>CONFERENCE</a:t>
            </a:r>
            <a:endParaRPr kumimoji="0" lang="en-US" sz="1800" b="0" i="0" u="none" strike="noStrike" kern="1200" cap="none" spc="0" normalizeH="0" baseline="0" noProof="0">
              <a:ln>
                <a:noFill/>
              </a:ln>
              <a:solidFill>
                <a:srgbClr val="000000"/>
              </a:solidFill>
              <a:effectLst/>
              <a:uLnTx/>
              <a:uFillTx/>
              <a:latin typeface="Aptos" panose="020B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solidFill>
                <a:effectLst/>
                <a:uLnTx/>
                <a:uFillTx/>
                <a:latin typeface="Aptos" panose="020B0004020202020204"/>
                <a:ea typeface="+mn-ea"/>
                <a:cs typeface="+mn-cs"/>
              </a:rPr>
              <a:t>APP</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9" name="TextBox 28">
            <a:extLst>
              <a:ext uri="{FF2B5EF4-FFF2-40B4-BE49-F238E27FC236}">
                <a16:creationId xmlns:a16="http://schemas.microsoft.com/office/drawing/2014/main" id="{559147D4-DA19-76D7-09CF-C5DD39CB5E10}"/>
              </a:ext>
            </a:extLst>
          </p:cNvPr>
          <p:cNvSpPr txBox="1"/>
          <p:nvPr/>
        </p:nvSpPr>
        <p:spPr>
          <a:xfrm>
            <a:off x="14179" y="5001674"/>
            <a:ext cx="2447561"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solidFill>
                <a:effectLst/>
                <a:uLnTx/>
                <a:uFillTx/>
                <a:latin typeface="Aptos" panose="020B0004020202020204"/>
                <a:ea typeface="+mn-ea"/>
                <a:cs typeface="+mn-cs"/>
              </a:rPr>
              <a:t>LEAD REPORTING &amp; ANALYTICS</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30" name="Rectangle: Rounded Corners 29">
            <a:extLst>
              <a:ext uri="{FF2B5EF4-FFF2-40B4-BE49-F238E27FC236}">
                <a16:creationId xmlns:a16="http://schemas.microsoft.com/office/drawing/2014/main" id="{F0DE7AFF-B5F8-378B-FEB8-628B711328CA}"/>
              </a:ext>
            </a:extLst>
          </p:cNvPr>
          <p:cNvSpPr/>
          <p:nvPr/>
        </p:nvSpPr>
        <p:spPr>
          <a:xfrm>
            <a:off x="9363596" y="3324522"/>
            <a:ext cx="2713383" cy="113282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2" name="TextBox 31">
            <a:extLst>
              <a:ext uri="{FF2B5EF4-FFF2-40B4-BE49-F238E27FC236}">
                <a16:creationId xmlns:a16="http://schemas.microsoft.com/office/drawing/2014/main" id="{9D4116E5-7744-1303-58BA-C38B9ABABFC2}"/>
              </a:ext>
            </a:extLst>
          </p:cNvPr>
          <p:cNvSpPr txBox="1"/>
          <p:nvPr/>
        </p:nvSpPr>
        <p:spPr>
          <a:xfrm>
            <a:off x="2464765" y="3288064"/>
            <a:ext cx="3408837" cy="129266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0B0004020202020204"/>
                <a:ea typeface="+mn-ea"/>
                <a:cs typeface="+mn-cs"/>
              </a:rPr>
              <a:t>Register staff with contracted complimentary event passes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0B0004020202020204"/>
                <a:ea typeface="+mn-ea"/>
                <a:cs typeface="+mn-cs"/>
              </a:rPr>
              <a:t>Access all badge scan data captured by your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0B0004020202020204"/>
                <a:ea typeface="+mn-ea"/>
                <a:cs typeface="+mn-cs"/>
              </a:rPr>
              <a:t>View badge scan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Aptos" panose="020B0004020202020204"/>
                <a:ea typeface="+mn-ea"/>
                <a:cs typeface="+mn-cs"/>
              </a:rPr>
              <a:t>Set up custom badge scan questions</a:t>
            </a:r>
          </a:p>
        </p:txBody>
      </p:sp>
      <p:sp>
        <p:nvSpPr>
          <p:cNvPr id="33" name="TextBox 32">
            <a:extLst>
              <a:ext uri="{FF2B5EF4-FFF2-40B4-BE49-F238E27FC236}">
                <a16:creationId xmlns:a16="http://schemas.microsoft.com/office/drawing/2014/main" id="{16BFED66-37E5-599D-860D-782AC9999DFF}"/>
              </a:ext>
            </a:extLst>
          </p:cNvPr>
          <p:cNvSpPr txBox="1"/>
          <p:nvPr/>
        </p:nvSpPr>
        <p:spPr>
          <a:xfrm>
            <a:off x="9363595" y="3474225"/>
            <a:ext cx="2713383" cy="100027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ptos" panose="020B0004020202020204"/>
                <a:ea typeface="+mn-ea"/>
                <a:cs typeface="+mn-cs"/>
              </a:rPr>
              <a:t>Key Support Contact </a:t>
            </a:r>
          </a:p>
          <a:p>
            <a:pPr algn="ctr" rtl="0">
              <a:defRPr/>
            </a:pPr>
            <a:r>
              <a:rPr kumimoji="0" lang="en-US" sz="1600" b="1" i="0" u="none" strike="noStrike" kern="1200" cap="none" spc="0" normalizeH="0" baseline="0" noProof="0" dirty="0">
                <a:ln>
                  <a:noFill/>
                </a:ln>
                <a:solidFill>
                  <a:prstClr val="white"/>
                </a:solidFill>
                <a:effectLst/>
                <a:uLnTx/>
                <a:uFillTx/>
                <a:latin typeface="Aptos" panose="020B0004020202020204"/>
                <a:ea typeface="+mn-ea"/>
                <a:cs typeface="+mn-cs"/>
              </a:rPr>
              <a:t>Exhibitor Ops</a:t>
            </a:r>
            <a:r>
              <a:rPr lang="en-US" sz="1600" dirty="0">
                <a:latin typeface="Roboto" panose="02000000000000000000" pitchFamily="2" charset="0"/>
                <a:ea typeface="Roboto" panose="02000000000000000000" pitchFamily="2" charset="0"/>
                <a:cs typeface="Roboto" panose="02000000000000000000" pitchFamily="2" charset="0"/>
              </a:rPr>
              <a:t> </a:t>
            </a:r>
            <a:r>
              <a:rPr lang="en-GB" sz="1100" u="sng" dirty="0">
                <a:solidFill>
                  <a:schemeClr val="bg1"/>
                </a:solidFill>
                <a:hlinkClick r:id="rId7">
                  <a:extLst>
                    <a:ext uri="{A12FA001-AC4F-418D-AE19-62706E023703}">
                      <ahyp:hlinkClr xmlns:ahyp="http://schemas.microsoft.com/office/drawing/2018/hyperlinkcolor" val="tx"/>
                    </a:ext>
                  </a:extLst>
                </a:hlinkClick>
              </a:rPr>
              <a:t>gfsupport@informa.com</a:t>
            </a:r>
            <a:endParaRPr lang="en-GB" sz="11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34" name="TextBox 33">
            <a:extLst>
              <a:ext uri="{FF2B5EF4-FFF2-40B4-BE49-F238E27FC236}">
                <a16:creationId xmlns:a16="http://schemas.microsoft.com/office/drawing/2014/main" id="{2BAFB153-12AB-3AD1-F3EA-629E563CB76B}"/>
              </a:ext>
            </a:extLst>
          </p:cNvPr>
          <p:cNvSpPr txBox="1"/>
          <p:nvPr/>
        </p:nvSpPr>
        <p:spPr>
          <a:xfrm>
            <a:off x="6065695" y="3308920"/>
            <a:ext cx="3175578"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Aptos" panose="020B0004020202020204"/>
                <a:ea typeface="+mn-ea"/>
                <a:cs typeface="+mn-cs"/>
              </a:rPr>
              <a:t>Who has access?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0B0004020202020204"/>
                <a:ea typeface="+mn-ea"/>
                <a:cs typeface="+mn-cs"/>
              </a:rPr>
              <a:t>Sponsor’s main contact only</a:t>
            </a:r>
            <a:endParaRPr kumimoji="0" lang="en-US" sz="1400" b="1" i="1" u="none" strike="noStrike" kern="1200" cap="none" spc="0" normalizeH="0" baseline="0" noProof="0">
              <a:ln>
                <a:noFill/>
              </a:ln>
              <a:solidFill>
                <a:prstClr val="black"/>
              </a:solidFill>
              <a:effectLst/>
              <a:uLnTx/>
              <a:uFillTx/>
              <a:latin typeface="Aptos" panose="020B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ptos" panose="020B0004020202020204"/>
                <a:ea typeface="+mn-ea"/>
                <a:cs typeface="+mn-cs"/>
              </a:rPr>
              <a:t>Your main contact will receive pre-event access via email to set up your team registration and lead retrieval</a:t>
            </a:r>
          </a:p>
        </p:txBody>
      </p:sp>
      <p:sp>
        <p:nvSpPr>
          <p:cNvPr id="35" name="TextBox 34">
            <a:extLst>
              <a:ext uri="{FF2B5EF4-FFF2-40B4-BE49-F238E27FC236}">
                <a16:creationId xmlns:a16="http://schemas.microsoft.com/office/drawing/2014/main" id="{3FD03BD7-D7F4-D446-F08B-F0C992853BC9}"/>
              </a:ext>
            </a:extLst>
          </p:cNvPr>
          <p:cNvSpPr txBox="1"/>
          <p:nvPr/>
        </p:nvSpPr>
        <p:spPr>
          <a:xfrm>
            <a:off x="14179" y="3347580"/>
            <a:ext cx="2447561"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solidFill>
                <a:effectLst/>
                <a:uLnTx/>
                <a:uFillTx/>
                <a:latin typeface="Aptos" panose="020B0004020202020204"/>
                <a:ea typeface="+mn-ea"/>
                <a:cs typeface="+mn-cs"/>
              </a:rPr>
              <a:t>REGISTRATION SYSTEM</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pic>
        <p:nvPicPr>
          <p:cNvPr id="8" name="Picture 7" descr="Brand Logo">
            <a:extLst>
              <a:ext uri="{FF2B5EF4-FFF2-40B4-BE49-F238E27FC236}">
                <a16:creationId xmlns:a16="http://schemas.microsoft.com/office/drawing/2014/main" id="{28061857-6313-39AB-267F-9B6D04FA55B4}"/>
              </a:ext>
            </a:extLst>
          </p:cNvPr>
          <p:cNvPicPr>
            <a:picLocks noChangeAspect="1"/>
          </p:cNvPicPr>
          <p:nvPr/>
        </p:nvPicPr>
        <p:blipFill>
          <a:blip r:embed="rId8"/>
          <a:stretch>
            <a:fillRect/>
          </a:stretch>
        </p:blipFill>
        <p:spPr>
          <a:xfrm>
            <a:off x="10663824" y="6534803"/>
            <a:ext cx="1386215" cy="291492"/>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B5F21ACE-0863-0014-BFCA-477F0CD401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541" y="5744273"/>
            <a:ext cx="1617698" cy="276926"/>
          </a:xfrm>
          <a:prstGeom prst="rect">
            <a:avLst/>
          </a:prstGeom>
        </p:spPr>
      </p:pic>
      <p:pic>
        <p:nvPicPr>
          <p:cNvPr id="6" name="Picture 5" descr="A blue background with white text&#10;&#10;AI-generated content may be incorrect.">
            <a:extLst>
              <a:ext uri="{FF2B5EF4-FFF2-40B4-BE49-F238E27FC236}">
                <a16:creationId xmlns:a16="http://schemas.microsoft.com/office/drawing/2014/main" id="{884F0AE9-2207-A912-BCAA-496757A5BDF9}"/>
              </a:ext>
            </a:extLst>
          </p:cNvPr>
          <p:cNvPicPr>
            <a:picLocks noChangeAspect="1"/>
          </p:cNvPicPr>
          <p:nvPr/>
        </p:nvPicPr>
        <p:blipFill>
          <a:blip r:embed="rId10"/>
          <a:stretch>
            <a:fillRect/>
          </a:stretch>
        </p:blipFill>
        <p:spPr>
          <a:xfrm>
            <a:off x="317026" y="4003628"/>
            <a:ext cx="2095500" cy="647700"/>
          </a:xfrm>
          <a:prstGeom prst="rect">
            <a:avLst/>
          </a:prstGeom>
        </p:spPr>
      </p:pic>
      <p:pic>
        <p:nvPicPr>
          <p:cNvPr id="11" name="Picture 10">
            <a:extLst>
              <a:ext uri="{FF2B5EF4-FFF2-40B4-BE49-F238E27FC236}">
                <a16:creationId xmlns:a16="http://schemas.microsoft.com/office/drawing/2014/main" id="{A8DBF1CE-58AF-687B-6338-11DFC3FECB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9" y="2029697"/>
            <a:ext cx="2770950" cy="562603"/>
          </a:xfrm>
          <a:prstGeom prst="rect">
            <a:avLst/>
          </a:prstGeom>
        </p:spPr>
      </p:pic>
    </p:spTree>
    <p:extLst>
      <p:ext uri="{BB962C8B-B14F-4D97-AF65-F5344CB8AC3E}">
        <p14:creationId xmlns:p14="http://schemas.microsoft.com/office/powerpoint/2010/main" val="411585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a:latin typeface="Roboto" panose="02000000000000000000" pitchFamily="2" charset="0"/>
                <a:ea typeface="Roboto" panose="02000000000000000000" pitchFamily="2" charset="0"/>
                <a:cs typeface="Roboto" panose="02000000000000000000" pitchFamily="2" charset="0"/>
              </a:rPr>
              <a:t>S</a:t>
            </a:r>
            <a:r>
              <a:rPr lang="en-GB" b="1">
                <a:latin typeface="Roboto" panose="02000000000000000000" pitchFamily="2" charset="0"/>
                <a:ea typeface="Roboto" panose="02000000000000000000" pitchFamily="2" charset="0"/>
                <a:cs typeface="Roboto" panose="02000000000000000000" pitchFamily="2" charset="0"/>
              </a:rPr>
              <a:t>TEP</a:t>
            </a:r>
            <a:r>
              <a:rPr b="1">
                <a:latin typeface="Roboto" panose="02000000000000000000" pitchFamily="2" charset="0"/>
                <a:ea typeface="Roboto" panose="02000000000000000000" pitchFamily="2" charset="0"/>
                <a:cs typeface="Roboto" panose="02000000000000000000" pitchFamily="2" charset="0"/>
              </a:rPr>
              <a:t> 1</a:t>
            </a:r>
            <a:r>
              <a:rPr b="1" spc="-10">
                <a:latin typeface="Roboto" panose="02000000000000000000" pitchFamily="2" charset="0"/>
                <a:ea typeface="Roboto" panose="02000000000000000000" pitchFamily="2" charset="0"/>
                <a:cs typeface="Roboto" panose="02000000000000000000" pitchFamily="2" charset="0"/>
              </a:rPr>
              <a:t> </a:t>
            </a:r>
            <a:r>
              <a:rPr b="1">
                <a:latin typeface="Roboto" panose="02000000000000000000" pitchFamily="2" charset="0"/>
                <a:ea typeface="Roboto" panose="02000000000000000000" pitchFamily="2" charset="0"/>
                <a:cs typeface="Roboto" panose="02000000000000000000" pitchFamily="2" charset="0"/>
              </a:rPr>
              <a:t>–</a:t>
            </a:r>
            <a:r>
              <a:rPr b="1" spc="-10">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LOGIN TO PLATFORM</a:t>
            </a:r>
            <a:endParaRPr b="1" spc="-10">
              <a:latin typeface="Roboto" panose="02000000000000000000" pitchFamily="2" charset="0"/>
              <a:ea typeface="Roboto" panose="02000000000000000000" pitchFamily="2" charset="0"/>
              <a:cs typeface="Roboto" panose="02000000000000000000" pitchFamily="2" charset="0"/>
            </a:endParaRPr>
          </a:p>
        </p:txBody>
      </p:sp>
      <p:sp>
        <p:nvSpPr>
          <p:cNvPr id="6" name="object 6"/>
          <p:cNvSpPr txBox="1"/>
          <p:nvPr/>
        </p:nvSpPr>
        <p:spPr>
          <a:xfrm>
            <a:off x="378691" y="1142570"/>
            <a:ext cx="4119418" cy="394339"/>
          </a:xfrm>
          <a:prstGeom prst="rect">
            <a:avLst/>
          </a:prstGeom>
        </p:spPr>
        <p:txBody>
          <a:bodyPr vert="horz" wrap="square" lIns="0" tIns="12065" rIns="0" bIns="0" rtlCol="0">
            <a:spAutoFit/>
          </a:bodyPr>
          <a:lstStyle/>
          <a:p>
            <a:pPr marL="12700" marR="5080">
              <a:lnSpc>
                <a:spcPct val="129500"/>
              </a:lnSpc>
              <a:spcBef>
                <a:spcPts val="95"/>
              </a:spcBef>
            </a:pPr>
            <a:r>
              <a:rPr sz="1000" b="1" dirty="0">
                <a:solidFill>
                  <a:srgbClr val="0D0D0D"/>
                </a:solidFill>
                <a:latin typeface="Roboto" panose="02000000000000000000" pitchFamily="2" charset="0"/>
                <a:ea typeface="Roboto" panose="02000000000000000000" pitchFamily="2" charset="0"/>
                <a:cs typeface="Roboto" panose="02000000000000000000" pitchFamily="2" charset="0"/>
              </a:rPr>
              <a:t>Link</a:t>
            </a:r>
            <a:r>
              <a:rPr sz="1000" b="1" spc="-1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b="1" dirty="0">
                <a:solidFill>
                  <a:srgbClr val="0D0D0D"/>
                </a:solidFill>
                <a:latin typeface="Roboto" panose="02000000000000000000" pitchFamily="2" charset="0"/>
                <a:ea typeface="Roboto" panose="02000000000000000000" pitchFamily="2" charset="0"/>
                <a:cs typeface="Roboto" panose="02000000000000000000" pitchFamily="2" charset="0"/>
              </a:rPr>
              <a:t>to</a:t>
            </a:r>
            <a:r>
              <a:rPr sz="1000" b="1" spc="-2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b="1" dirty="0">
                <a:solidFill>
                  <a:srgbClr val="0D0D0D"/>
                </a:solidFill>
                <a:latin typeface="Roboto" panose="02000000000000000000" pitchFamily="2" charset="0"/>
                <a:ea typeface="Roboto" panose="02000000000000000000" pitchFamily="2" charset="0"/>
                <a:cs typeface="Roboto" panose="02000000000000000000" pitchFamily="2" charset="0"/>
              </a:rPr>
              <a:t>online</a:t>
            </a:r>
            <a:r>
              <a:rPr sz="1000" b="1" spc="1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b="1" dirty="0">
                <a:solidFill>
                  <a:srgbClr val="0D0D0D"/>
                </a:solidFill>
                <a:latin typeface="Roboto" panose="02000000000000000000" pitchFamily="2" charset="0"/>
                <a:ea typeface="Roboto" panose="02000000000000000000" pitchFamily="2" charset="0"/>
                <a:cs typeface="Roboto" panose="02000000000000000000" pitchFamily="2" charset="0"/>
              </a:rPr>
              <a:t>platform:</a:t>
            </a:r>
            <a:r>
              <a:rPr sz="1000" b="1" spc="10" dirty="0">
                <a:solidFill>
                  <a:srgbClr val="0D0D0D"/>
                </a:solidFill>
                <a:latin typeface="Roboto" panose="02000000000000000000" pitchFamily="2" charset="0"/>
                <a:ea typeface="Roboto" panose="02000000000000000000" pitchFamily="2" charset="0"/>
                <a:cs typeface="Roboto" panose="02000000000000000000" pitchFamily="2" charset="0"/>
              </a:rPr>
              <a:t> </a:t>
            </a:r>
            <a:r>
              <a:rPr lang="en-US" sz="1000" u="sng" spc="-10" dirty="0">
                <a:solidFill>
                  <a:srgbClr val="0D0D0D"/>
                </a:solidFill>
                <a:uFill>
                  <a:solidFill>
                    <a:srgbClr val="0D0D0D"/>
                  </a:solidFill>
                </a:uFill>
                <a:latin typeface="Roboto" panose="02000000000000000000" pitchFamily="2" charset="0"/>
                <a:ea typeface="Roboto" panose="02000000000000000000" pitchFamily="2" charset="0"/>
                <a:cs typeface="Roboto" panose="02000000000000000000" pitchFamily="2" charset="0"/>
                <a:hlinkClick r:id="rId2"/>
              </a:rPr>
              <a:t>https://globalfinance.connectmeinforma.com/</a:t>
            </a:r>
            <a:r>
              <a:rPr sz="100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Please</a:t>
            </a:r>
            <a:r>
              <a:rPr sz="1000" i="1" spc="-3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use</a:t>
            </a:r>
            <a:r>
              <a:rPr sz="1000" i="1" spc="-2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the</a:t>
            </a:r>
            <a:r>
              <a:rPr sz="1000" i="1" spc="-2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login</a:t>
            </a:r>
            <a:r>
              <a:rPr sz="1000" i="1" spc="1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details</a:t>
            </a:r>
            <a:r>
              <a:rPr sz="1000" i="1" spc="-2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you</a:t>
            </a:r>
            <a:r>
              <a:rPr sz="1000" i="1" spc="-1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have</a:t>
            </a:r>
            <a:r>
              <a:rPr sz="1000" i="1" spc="-20"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received</a:t>
            </a:r>
            <a:r>
              <a:rPr sz="1000" i="1" spc="-1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dirty="0">
                <a:solidFill>
                  <a:srgbClr val="0D0D0D"/>
                </a:solidFill>
                <a:latin typeface="Roboto" panose="02000000000000000000" pitchFamily="2" charset="0"/>
                <a:ea typeface="Roboto" panose="02000000000000000000" pitchFamily="2" charset="0"/>
                <a:cs typeface="Roboto" panose="02000000000000000000" pitchFamily="2" charset="0"/>
              </a:rPr>
              <a:t>by</a:t>
            </a:r>
            <a:r>
              <a:rPr sz="1000" i="1" spc="-25" dirty="0">
                <a:solidFill>
                  <a:srgbClr val="0D0D0D"/>
                </a:solidFill>
                <a:latin typeface="Roboto" panose="02000000000000000000" pitchFamily="2" charset="0"/>
                <a:ea typeface="Roboto" panose="02000000000000000000" pitchFamily="2" charset="0"/>
                <a:cs typeface="Roboto" panose="02000000000000000000" pitchFamily="2" charset="0"/>
              </a:rPr>
              <a:t> </a:t>
            </a:r>
            <a:r>
              <a:rPr sz="1000" i="1" spc="-10" dirty="0">
                <a:solidFill>
                  <a:srgbClr val="0D0D0D"/>
                </a:solidFill>
                <a:latin typeface="Roboto" panose="02000000000000000000" pitchFamily="2" charset="0"/>
                <a:ea typeface="Roboto" panose="02000000000000000000" pitchFamily="2" charset="0"/>
                <a:cs typeface="Roboto" panose="02000000000000000000" pitchFamily="2" charset="0"/>
              </a:rPr>
              <a:t>email.</a:t>
            </a:r>
            <a:endParaRPr sz="1000" dirty="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378691" y="2218412"/>
            <a:ext cx="2001232" cy="182101"/>
          </a:xfrm>
          <a:prstGeom prst="rect">
            <a:avLst/>
          </a:prstGeom>
        </p:spPr>
        <p:txBody>
          <a:bodyPr vert="horz" wrap="square" lIns="0" tIns="12700" rIns="0" bIns="0" rtlCol="0">
            <a:spAutoFit/>
          </a:bodyPr>
          <a:lstStyle/>
          <a:p>
            <a:pPr marL="12700" marR="425450" algn="just">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Enter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email</a:t>
            </a:r>
            <a:r>
              <a:rPr lang="en-GB" sz="1100" dirty="0">
                <a:latin typeface="Roboto" panose="02000000000000000000" pitchFamily="2" charset="0"/>
                <a:ea typeface="Roboto" panose="02000000000000000000" pitchFamily="2" charset="0"/>
                <a:cs typeface="Roboto" panose="02000000000000000000" pitchFamily="2" charset="0"/>
              </a:rPr>
              <a:t>.</a:t>
            </a:r>
          </a:p>
        </p:txBody>
      </p:sp>
      <p:pic>
        <p:nvPicPr>
          <p:cNvPr id="4" name="Picture 3">
            <a:extLst>
              <a:ext uri="{FF2B5EF4-FFF2-40B4-BE49-F238E27FC236}">
                <a16:creationId xmlns:a16="http://schemas.microsoft.com/office/drawing/2014/main" id="{E43E1337-67F5-6A45-9259-65BE5BB52807}"/>
              </a:ext>
            </a:extLst>
          </p:cNvPr>
          <p:cNvPicPr>
            <a:picLocks noChangeAspect="1"/>
          </p:cNvPicPr>
          <p:nvPr/>
        </p:nvPicPr>
        <p:blipFill>
          <a:blip r:embed="rId3"/>
          <a:stretch>
            <a:fillRect/>
          </a:stretch>
        </p:blipFill>
        <p:spPr>
          <a:xfrm>
            <a:off x="3319275" y="1637007"/>
            <a:ext cx="7897559" cy="43905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a:latin typeface="Roboto" panose="02000000000000000000" pitchFamily="2" charset="0"/>
                <a:ea typeface="Roboto" panose="02000000000000000000" pitchFamily="2" charset="0"/>
                <a:cs typeface="Roboto" panose="02000000000000000000" pitchFamily="2" charset="0"/>
              </a:rPr>
              <a:t>S</a:t>
            </a:r>
            <a:r>
              <a:rPr lang="en-GB" b="1">
                <a:latin typeface="Roboto" panose="02000000000000000000" pitchFamily="2" charset="0"/>
                <a:ea typeface="Roboto" panose="02000000000000000000" pitchFamily="2" charset="0"/>
                <a:cs typeface="Roboto" panose="02000000000000000000" pitchFamily="2" charset="0"/>
              </a:rPr>
              <a:t>TEP</a:t>
            </a:r>
            <a:r>
              <a:rPr b="1">
                <a:latin typeface="Roboto" panose="02000000000000000000" pitchFamily="2" charset="0"/>
                <a:ea typeface="Roboto" panose="02000000000000000000" pitchFamily="2" charset="0"/>
                <a:cs typeface="Roboto" panose="02000000000000000000" pitchFamily="2" charset="0"/>
              </a:rPr>
              <a:t> 1</a:t>
            </a:r>
            <a:r>
              <a:rPr b="1" spc="-10">
                <a:latin typeface="Roboto" panose="02000000000000000000" pitchFamily="2" charset="0"/>
                <a:ea typeface="Roboto" panose="02000000000000000000" pitchFamily="2" charset="0"/>
                <a:cs typeface="Roboto" panose="02000000000000000000" pitchFamily="2" charset="0"/>
              </a:rPr>
              <a:t> </a:t>
            </a:r>
            <a:r>
              <a:rPr b="1">
                <a:latin typeface="Roboto" panose="02000000000000000000" pitchFamily="2" charset="0"/>
                <a:ea typeface="Roboto" panose="02000000000000000000" pitchFamily="2" charset="0"/>
                <a:cs typeface="Roboto" panose="02000000000000000000" pitchFamily="2" charset="0"/>
              </a:rPr>
              <a:t>–</a:t>
            </a:r>
            <a:r>
              <a:rPr b="1" spc="-10">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LOGIN TO PLATFORM</a:t>
            </a:r>
            <a:endParaRPr b="1" spc="-1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378691" y="2218412"/>
            <a:ext cx="2001232" cy="1379865"/>
          </a:xfrm>
          <a:prstGeom prst="rect">
            <a:avLst/>
          </a:prstGeom>
        </p:spPr>
        <p:txBody>
          <a:bodyPr vert="horz" wrap="square" lIns="0" tIns="12700" rIns="0" bIns="0" rtlCol="0">
            <a:spAutoFit/>
          </a:bodyPr>
          <a:lstStyle/>
          <a:p>
            <a:pPr marL="12700" marR="425450" algn="just">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Enter</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your</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email</a:t>
            </a:r>
            <a:r>
              <a:rPr lang="en-GB" sz="1100" dirty="0">
                <a:latin typeface="Roboto" panose="02000000000000000000" pitchFamily="2" charset="0"/>
                <a:ea typeface="Roboto" panose="02000000000000000000" pitchFamily="2" charset="0"/>
                <a:cs typeface="Roboto" panose="02000000000000000000" pitchFamily="2" charset="0"/>
              </a:rPr>
              <a:t>.</a:t>
            </a:r>
          </a:p>
          <a:p>
            <a:pPr marL="12700" marR="425450" algn="just">
              <a:lnSpc>
                <a:spcPct val="100000"/>
              </a:lnSpc>
              <a:spcBef>
                <a:spcPts val="100"/>
              </a:spcBef>
            </a:pPr>
            <a:endParaRPr sz="1100" dirty="0">
              <a:latin typeface="Roboto" panose="02000000000000000000" pitchFamily="2" charset="0"/>
              <a:ea typeface="Roboto" panose="02000000000000000000" pitchFamily="2" charset="0"/>
              <a:cs typeface="Roboto" panose="02000000000000000000" pitchFamily="2" charset="0"/>
            </a:endParaRPr>
          </a:p>
          <a:p>
            <a:pPr marL="12700" marR="5080">
              <a:lnSpc>
                <a:spcPct val="100000"/>
              </a:lnSpc>
              <a:spcBef>
                <a:spcPts val="5"/>
              </a:spcBef>
            </a:pPr>
            <a:r>
              <a:rPr lang="en-GB" sz="1100" spc="-20" dirty="0">
                <a:latin typeface="Roboto" panose="02000000000000000000" pitchFamily="2" charset="0"/>
                <a:ea typeface="Roboto" panose="02000000000000000000" pitchFamily="2" charset="0"/>
                <a:cs typeface="Roboto" panose="02000000000000000000" pitchFamily="2" charset="0"/>
              </a:rPr>
              <a:t>You</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will</a:t>
            </a:r>
            <a:r>
              <a:rPr lang="en-GB" sz="1100" dirty="0">
                <a:latin typeface="Roboto" panose="02000000000000000000" pitchFamily="2" charset="0"/>
                <a:ea typeface="Roboto" panose="02000000000000000000" pitchFamily="2" charset="0"/>
                <a:cs typeface="Roboto" panose="02000000000000000000" pitchFamily="2" charset="0"/>
              </a:rPr>
              <a:t> be</a:t>
            </a:r>
            <a:r>
              <a:rPr sz="1100" dirty="0">
                <a:latin typeface="Roboto" panose="02000000000000000000" pitchFamily="2" charset="0"/>
                <a:ea typeface="Roboto" panose="02000000000000000000" pitchFamily="2" charset="0"/>
                <a:cs typeface="Roboto" panose="02000000000000000000" pitchFamily="2" charset="0"/>
              </a:rPr>
              <a:t> email</a:t>
            </a:r>
            <a:r>
              <a:rPr lang="en-GB" sz="1100" dirty="0">
                <a:latin typeface="Roboto" panose="02000000000000000000" pitchFamily="2" charset="0"/>
                <a:ea typeface="Roboto" panose="02000000000000000000" pitchFamily="2" charset="0"/>
                <a:cs typeface="Roboto" panose="02000000000000000000" pitchFamily="2" charset="0"/>
              </a:rPr>
              <a:t>ed</a:t>
            </a:r>
            <a:r>
              <a:rPr sz="1100" dirty="0">
                <a:latin typeface="Roboto" panose="02000000000000000000" pitchFamily="2" charset="0"/>
                <a:ea typeface="Roboto" panose="02000000000000000000" pitchFamily="2" charset="0"/>
                <a:cs typeface="Roboto" panose="02000000000000000000" pitchFamily="2" charset="0"/>
              </a:rPr>
              <a:t> a</a:t>
            </a:r>
            <a:r>
              <a:rPr sz="1100" spc="-15" dirty="0">
                <a:latin typeface="Roboto" panose="02000000000000000000" pitchFamily="2" charset="0"/>
                <a:ea typeface="Roboto" panose="02000000000000000000" pitchFamily="2" charset="0"/>
                <a:cs typeface="Roboto" panose="02000000000000000000" pitchFamily="2" charset="0"/>
              </a:rPr>
              <a:t> </a:t>
            </a:r>
            <a:r>
              <a:rPr lang="en-US" sz="1100" dirty="0">
                <a:latin typeface="Roboto" panose="02000000000000000000" pitchFamily="2" charset="0"/>
                <a:ea typeface="Roboto" panose="02000000000000000000" pitchFamily="2" charset="0"/>
                <a:cs typeface="Roboto" panose="02000000000000000000" pitchFamily="2" charset="0"/>
              </a:rPr>
              <a:t>4-digit code </a:t>
            </a:r>
            <a:r>
              <a:rPr sz="1100" spc="-20" dirty="0">
                <a:latin typeface="Roboto" panose="02000000000000000000" pitchFamily="2" charset="0"/>
                <a:ea typeface="Roboto" panose="02000000000000000000" pitchFamily="2" charset="0"/>
                <a:cs typeface="Roboto" panose="02000000000000000000" pitchFamily="2" charset="0"/>
              </a:rPr>
              <a:t>that</a:t>
            </a:r>
            <a:r>
              <a:rPr sz="1100" dirty="0">
                <a:latin typeface="Roboto" panose="02000000000000000000" pitchFamily="2" charset="0"/>
                <a:ea typeface="Roboto" panose="02000000000000000000" pitchFamily="2" charset="0"/>
                <a:cs typeface="Roboto" panose="02000000000000000000" pitchFamily="2" charset="0"/>
              </a:rPr>
              <a:t> will</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redirect you</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1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platform</a:t>
            </a:r>
            <a:r>
              <a:rPr sz="1100" spc="-20" dirty="0">
                <a:latin typeface="Roboto" panose="02000000000000000000" pitchFamily="2" charset="0"/>
                <a:ea typeface="Roboto" panose="02000000000000000000" pitchFamily="2" charset="0"/>
                <a:cs typeface="Roboto" panose="02000000000000000000" pitchFamily="2" charset="0"/>
              </a:rPr>
              <a:t>.</a:t>
            </a:r>
            <a:r>
              <a:rPr lang="en-US" sz="1100" spc="-20" dirty="0">
                <a:latin typeface="Roboto" panose="02000000000000000000" pitchFamily="2" charset="0"/>
                <a:ea typeface="Roboto" panose="02000000000000000000" pitchFamily="2" charset="0"/>
                <a:cs typeface="Roboto" panose="02000000000000000000" pitchFamily="2" charset="0"/>
              </a:rPr>
              <a:t> Please use the ‘Chat with Support’ if you do not receive the email.  It will come from “Totem”</a:t>
            </a:r>
            <a:endParaRPr sz="1100"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1FFCEC37-E7CF-6923-477E-1DBBDB692A96}"/>
              </a:ext>
            </a:extLst>
          </p:cNvPr>
          <p:cNvPicPr>
            <a:picLocks noChangeAspect="1"/>
          </p:cNvPicPr>
          <p:nvPr/>
        </p:nvPicPr>
        <p:blipFill>
          <a:blip r:embed="rId2"/>
          <a:stretch>
            <a:fillRect/>
          </a:stretch>
        </p:blipFill>
        <p:spPr>
          <a:xfrm>
            <a:off x="3427137" y="2218412"/>
            <a:ext cx="7097794" cy="3308344"/>
          </a:xfrm>
          <a:prstGeom prst="rect">
            <a:avLst/>
          </a:prstGeom>
        </p:spPr>
      </p:pic>
    </p:spTree>
    <p:extLst>
      <p:ext uri="{BB962C8B-B14F-4D97-AF65-F5344CB8AC3E}">
        <p14:creationId xmlns:p14="http://schemas.microsoft.com/office/powerpoint/2010/main" val="82736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6D9996-41AF-B0F1-46D3-B47396579808}"/>
              </a:ext>
            </a:extLst>
          </p:cNvPr>
          <p:cNvPicPr>
            <a:picLocks noChangeAspect="1"/>
          </p:cNvPicPr>
          <p:nvPr/>
        </p:nvPicPr>
        <p:blipFill>
          <a:blip r:embed="rId2"/>
          <a:stretch>
            <a:fillRect/>
          </a:stretch>
        </p:blipFill>
        <p:spPr>
          <a:xfrm>
            <a:off x="3293706" y="2430492"/>
            <a:ext cx="7837714" cy="4053989"/>
          </a:xfrm>
          <a:prstGeom prst="rect">
            <a:avLst/>
          </a:prstGeom>
        </p:spPr>
      </p:pic>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a:latin typeface="Roboto" panose="02000000000000000000" pitchFamily="2" charset="0"/>
                <a:ea typeface="Roboto" panose="02000000000000000000" pitchFamily="2" charset="0"/>
                <a:cs typeface="Roboto" panose="02000000000000000000" pitchFamily="2" charset="0"/>
              </a:rPr>
              <a:t>S</a:t>
            </a:r>
            <a:r>
              <a:rPr lang="en-GB" b="1">
                <a:latin typeface="Roboto" panose="02000000000000000000" pitchFamily="2" charset="0"/>
                <a:ea typeface="Roboto" panose="02000000000000000000" pitchFamily="2" charset="0"/>
                <a:cs typeface="Roboto" panose="02000000000000000000" pitchFamily="2" charset="0"/>
              </a:rPr>
              <a:t>TEP</a:t>
            </a:r>
            <a:r>
              <a:rPr b="1">
                <a:latin typeface="Roboto" panose="02000000000000000000" pitchFamily="2" charset="0"/>
                <a:ea typeface="Roboto" panose="02000000000000000000" pitchFamily="2" charset="0"/>
                <a:cs typeface="Roboto" panose="02000000000000000000" pitchFamily="2" charset="0"/>
              </a:rPr>
              <a:t> 1</a:t>
            </a:r>
            <a:r>
              <a:rPr b="1" spc="-10">
                <a:latin typeface="Roboto" panose="02000000000000000000" pitchFamily="2" charset="0"/>
                <a:ea typeface="Roboto" panose="02000000000000000000" pitchFamily="2" charset="0"/>
                <a:cs typeface="Roboto" panose="02000000000000000000" pitchFamily="2" charset="0"/>
              </a:rPr>
              <a:t> </a:t>
            </a:r>
            <a:r>
              <a:rPr b="1">
                <a:latin typeface="Roboto" panose="02000000000000000000" pitchFamily="2" charset="0"/>
                <a:ea typeface="Roboto" panose="02000000000000000000" pitchFamily="2" charset="0"/>
                <a:cs typeface="Roboto" panose="02000000000000000000" pitchFamily="2" charset="0"/>
              </a:rPr>
              <a:t>–</a:t>
            </a:r>
            <a:r>
              <a:rPr b="1" spc="-10">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LOGIN TO PLATFORM</a:t>
            </a:r>
            <a:endParaRPr b="1" spc="-1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297950" y="3429000"/>
            <a:ext cx="2001232" cy="1028487"/>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Your event name will be located here.  If you do not see an event, please reach out to your contact.  You may only see the current event you are attending or others if you may be registered for.</a:t>
            </a:r>
            <a:endParaRPr kumimoji="0" sz="11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bject 7">
            <a:extLst>
              <a:ext uri="{FF2B5EF4-FFF2-40B4-BE49-F238E27FC236}">
                <a16:creationId xmlns:a16="http://schemas.microsoft.com/office/drawing/2014/main" id="{7439E09C-D336-003C-F063-3887914CAF69}"/>
              </a:ext>
            </a:extLst>
          </p:cNvPr>
          <p:cNvSpPr/>
          <p:nvPr/>
        </p:nvSpPr>
        <p:spPr>
          <a:xfrm>
            <a:off x="5292310" y="4992858"/>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7">
            <a:extLst>
              <a:ext uri="{FF2B5EF4-FFF2-40B4-BE49-F238E27FC236}">
                <a16:creationId xmlns:a16="http://schemas.microsoft.com/office/drawing/2014/main" id="{AF1F0CC9-4304-52A7-7D29-B83FF69BE3EA}"/>
              </a:ext>
            </a:extLst>
          </p:cNvPr>
          <p:cNvSpPr txBox="1"/>
          <p:nvPr/>
        </p:nvSpPr>
        <p:spPr>
          <a:xfrm>
            <a:off x="439887" y="5267178"/>
            <a:ext cx="2001232" cy="182101"/>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100" b="0" i="0" u="none" strike="noStrike" kern="0" cap="none" spc="-2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Click enter event </a:t>
            </a:r>
            <a:endPar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9" name="object 9">
            <a:extLst>
              <a:ext uri="{FF2B5EF4-FFF2-40B4-BE49-F238E27FC236}">
                <a16:creationId xmlns:a16="http://schemas.microsoft.com/office/drawing/2014/main" id="{0351BBC1-AAE7-F267-2F33-63A514F2F773}"/>
              </a:ext>
            </a:extLst>
          </p:cNvPr>
          <p:cNvSpPr/>
          <p:nvPr/>
        </p:nvSpPr>
        <p:spPr>
          <a:xfrm>
            <a:off x="5508633" y="5622536"/>
            <a:ext cx="632178" cy="253293"/>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8781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B5F890F7-51D2-410D-5E93-83E77C56E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875" y="1811764"/>
            <a:ext cx="8418067" cy="3865671"/>
          </a:xfrm>
          <a:prstGeom prst="rect">
            <a:avLst/>
          </a:prstGeom>
        </p:spPr>
      </p:pic>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a:latin typeface="Roboto" panose="02000000000000000000" pitchFamily="2" charset="0"/>
                <a:ea typeface="Roboto" panose="02000000000000000000" pitchFamily="2" charset="0"/>
                <a:cs typeface="Roboto" panose="02000000000000000000" pitchFamily="2" charset="0"/>
              </a:rPr>
              <a:t>S</a:t>
            </a:r>
            <a:r>
              <a:rPr lang="en-GB" b="1">
                <a:latin typeface="Roboto" panose="02000000000000000000" pitchFamily="2" charset="0"/>
                <a:ea typeface="Roboto" panose="02000000000000000000" pitchFamily="2" charset="0"/>
                <a:cs typeface="Roboto" panose="02000000000000000000" pitchFamily="2" charset="0"/>
              </a:rPr>
              <a:t>TEP</a:t>
            </a:r>
            <a:r>
              <a:rPr b="1">
                <a:latin typeface="Roboto" panose="02000000000000000000" pitchFamily="2" charset="0"/>
                <a:ea typeface="Roboto" panose="02000000000000000000" pitchFamily="2" charset="0"/>
                <a:cs typeface="Roboto" panose="02000000000000000000" pitchFamily="2" charset="0"/>
              </a:rPr>
              <a:t> 1</a:t>
            </a:r>
            <a:r>
              <a:rPr b="1" spc="-10">
                <a:latin typeface="Roboto" panose="02000000000000000000" pitchFamily="2" charset="0"/>
                <a:ea typeface="Roboto" panose="02000000000000000000" pitchFamily="2" charset="0"/>
                <a:cs typeface="Roboto" panose="02000000000000000000" pitchFamily="2" charset="0"/>
              </a:rPr>
              <a:t> </a:t>
            </a:r>
            <a:r>
              <a:rPr b="1">
                <a:latin typeface="Roboto" panose="02000000000000000000" pitchFamily="2" charset="0"/>
                <a:ea typeface="Roboto" panose="02000000000000000000" pitchFamily="2" charset="0"/>
                <a:cs typeface="Roboto" panose="02000000000000000000" pitchFamily="2" charset="0"/>
              </a:rPr>
              <a:t>–</a:t>
            </a:r>
            <a:r>
              <a:rPr b="1" spc="-10">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LOGIN TO PLATFORM</a:t>
            </a:r>
            <a:endParaRPr b="1" spc="-1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458200" y="2876228"/>
            <a:ext cx="2001232" cy="689932"/>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100" b="0" i="0" u="none" strike="noStrike" kern="0" cap="none" spc="-2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If this is your first time entering the event, You will be asked to choose your country of residence from the drop down</a:t>
            </a:r>
            <a:endParaRPr kumimoji="0" sz="1100" b="0" i="0" u="none" strike="noStrike" kern="0" cap="none" spc="0" normalizeH="0" baseline="0" noProof="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bject 7">
            <a:extLst>
              <a:ext uri="{FF2B5EF4-FFF2-40B4-BE49-F238E27FC236}">
                <a16:creationId xmlns:a16="http://schemas.microsoft.com/office/drawing/2014/main" id="{7439E09C-D336-003C-F063-3887914CAF69}"/>
              </a:ext>
            </a:extLst>
          </p:cNvPr>
          <p:cNvSpPr/>
          <p:nvPr/>
        </p:nvSpPr>
        <p:spPr>
          <a:xfrm>
            <a:off x="7239908" y="3017520"/>
            <a:ext cx="2818492"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0351BBC1-AAE7-F267-2F33-63A514F2F773}"/>
              </a:ext>
            </a:extLst>
          </p:cNvPr>
          <p:cNvSpPr/>
          <p:nvPr/>
        </p:nvSpPr>
        <p:spPr>
          <a:xfrm>
            <a:off x="7124319" y="4921322"/>
            <a:ext cx="1701182" cy="274320"/>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 name="Rectangle 1">
            <a:extLst>
              <a:ext uri="{FF2B5EF4-FFF2-40B4-BE49-F238E27FC236}">
                <a16:creationId xmlns:a16="http://schemas.microsoft.com/office/drawing/2014/main" id="{09B4829C-7C37-ACFA-DA8A-0643F283F776}"/>
              </a:ext>
            </a:extLst>
          </p:cNvPr>
          <p:cNvSpPr/>
          <p:nvPr/>
        </p:nvSpPr>
        <p:spPr>
          <a:xfrm>
            <a:off x="3928188" y="3181739"/>
            <a:ext cx="1304443" cy="274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70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CAC2CD-FAD0-9F28-1758-1F42CD85ADC9}"/>
              </a:ext>
            </a:extLst>
          </p:cNvPr>
          <p:cNvPicPr>
            <a:picLocks noChangeAspect="1"/>
          </p:cNvPicPr>
          <p:nvPr/>
        </p:nvPicPr>
        <p:blipFill>
          <a:blip r:embed="rId2"/>
          <a:stretch>
            <a:fillRect/>
          </a:stretch>
        </p:blipFill>
        <p:spPr>
          <a:xfrm>
            <a:off x="3322019" y="2062916"/>
            <a:ext cx="7298523" cy="3912008"/>
          </a:xfrm>
          <a:prstGeom prst="rect">
            <a:avLst/>
          </a:prstGeom>
        </p:spPr>
      </p:pic>
      <p:sp>
        <p:nvSpPr>
          <p:cNvPr id="5" name="object 5"/>
          <p:cNvSpPr txBox="1">
            <a:spLocks noGrp="1"/>
          </p:cNvSpPr>
          <p:nvPr>
            <p:ph type="title"/>
          </p:nvPr>
        </p:nvSpPr>
        <p:spPr>
          <a:xfrm>
            <a:off x="378691" y="528662"/>
            <a:ext cx="4853940" cy="299720"/>
          </a:xfrm>
          <a:prstGeom prst="rect">
            <a:avLst/>
          </a:prstGeom>
        </p:spPr>
        <p:txBody>
          <a:bodyPr vert="horz" wrap="square" lIns="0" tIns="12700" rIns="0" bIns="0" rtlCol="0">
            <a:spAutoFit/>
          </a:bodyPr>
          <a:lstStyle/>
          <a:p>
            <a:pPr marL="12700">
              <a:lnSpc>
                <a:spcPct val="100000"/>
              </a:lnSpc>
              <a:spcBef>
                <a:spcPts val="100"/>
              </a:spcBef>
            </a:pPr>
            <a:r>
              <a:rPr b="1">
                <a:latin typeface="Roboto" panose="02000000000000000000" pitchFamily="2" charset="0"/>
                <a:ea typeface="Roboto" panose="02000000000000000000" pitchFamily="2" charset="0"/>
                <a:cs typeface="Roboto" panose="02000000000000000000" pitchFamily="2" charset="0"/>
              </a:rPr>
              <a:t>S</a:t>
            </a:r>
            <a:r>
              <a:rPr lang="en-GB" b="1">
                <a:latin typeface="Roboto" panose="02000000000000000000" pitchFamily="2" charset="0"/>
                <a:ea typeface="Roboto" panose="02000000000000000000" pitchFamily="2" charset="0"/>
                <a:cs typeface="Roboto" panose="02000000000000000000" pitchFamily="2" charset="0"/>
              </a:rPr>
              <a:t>TEP</a:t>
            </a:r>
            <a:r>
              <a:rPr b="1">
                <a:latin typeface="Roboto" panose="02000000000000000000" pitchFamily="2" charset="0"/>
                <a:ea typeface="Roboto" panose="02000000000000000000" pitchFamily="2" charset="0"/>
                <a:cs typeface="Roboto" panose="02000000000000000000" pitchFamily="2" charset="0"/>
              </a:rPr>
              <a:t> 1</a:t>
            </a:r>
            <a:r>
              <a:rPr b="1" spc="-10">
                <a:latin typeface="Roboto" panose="02000000000000000000" pitchFamily="2" charset="0"/>
                <a:ea typeface="Roboto" panose="02000000000000000000" pitchFamily="2" charset="0"/>
                <a:cs typeface="Roboto" panose="02000000000000000000" pitchFamily="2" charset="0"/>
              </a:rPr>
              <a:t> </a:t>
            </a:r>
            <a:r>
              <a:rPr b="1">
                <a:latin typeface="Roboto" panose="02000000000000000000" pitchFamily="2" charset="0"/>
                <a:ea typeface="Roboto" panose="02000000000000000000" pitchFamily="2" charset="0"/>
                <a:cs typeface="Roboto" panose="02000000000000000000" pitchFamily="2" charset="0"/>
              </a:rPr>
              <a:t>–</a:t>
            </a:r>
            <a:r>
              <a:rPr b="1" spc="-10">
                <a:latin typeface="Roboto" panose="02000000000000000000" pitchFamily="2" charset="0"/>
                <a:ea typeface="Roboto" panose="02000000000000000000" pitchFamily="2" charset="0"/>
                <a:cs typeface="Roboto" panose="02000000000000000000" pitchFamily="2" charset="0"/>
              </a:rPr>
              <a:t> </a:t>
            </a:r>
            <a:r>
              <a:rPr lang="en-GB" b="1" spc="-10">
                <a:latin typeface="Roboto" panose="02000000000000000000" pitchFamily="2" charset="0"/>
                <a:ea typeface="Roboto" panose="02000000000000000000" pitchFamily="2" charset="0"/>
                <a:cs typeface="Roboto" panose="02000000000000000000" pitchFamily="2" charset="0"/>
              </a:rPr>
              <a:t>LOGIN TO PLATFORM</a:t>
            </a:r>
            <a:endParaRPr b="1" spc="-10">
              <a:latin typeface="Roboto" panose="02000000000000000000" pitchFamily="2" charset="0"/>
              <a:ea typeface="Roboto" panose="02000000000000000000" pitchFamily="2" charset="0"/>
              <a:cs typeface="Roboto" panose="02000000000000000000" pitchFamily="2" charset="0"/>
            </a:endParaRPr>
          </a:p>
        </p:txBody>
      </p:sp>
      <p:sp>
        <p:nvSpPr>
          <p:cNvPr id="7" name="object 7"/>
          <p:cNvSpPr txBox="1"/>
          <p:nvPr/>
        </p:nvSpPr>
        <p:spPr>
          <a:xfrm>
            <a:off x="378691" y="3335399"/>
            <a:ext cx="2001232" cy="15055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Some events will first ask you to choose some filters.  This could happen regardless if you are attending the event or are just a support staff.</a:t>
            </a:r>
          </a:p>
          <a:p>
            <a:pPr marL="12700" marR="5080" lvl="0" indent="0" defTabSz="914400" eaLnBrk="1" fontAlgn="auto" latinLnBrk="0" hangingPunct="1">
              <a:lnSpc>
                <a:spcPct val="100000"/>
              </a:lnSpc>
              <a:spcBef>
                <a:spcPts val="5"/>
              </a:spcBef>
              <a:spcAft>
                <a:spcPts val="0"/>
              </a:spcAft>
              <a:buClrTx/>
              <a:buSzTx/>
              <a:buFontTx/>
              <a:buNone/>
              <a:tabLst/>
              <a:defRPr/>
            </a:pPr>
            <a:endParaRPr kumimoji="0" lang="en-US"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5080" lvl="0" indent="0" defTabSz="914400" eaLnBrk="1" fontAlgn="auto" latinLnBrk="0" hangingPunct="1">
              <a:lnSpc>
                <a:spcPct val="100000"/>
              </a:lnSpc>
              <a:spcBef>
                <a:spcPts val="5"/>
              </a:spcBef>
              <a:spcAft>
                <a:spcPts val="0"/>
              </a:spcAft>
              <a:buClrTx/>
              <a:buSzTx/>
              <a:buFontTx/>
              <a:buNone/>
              <a:tabLst/>
              <a:defRPr/>
            </a:pPr>
            <a:endParaRPr kumimoji="0" lang="en-US" sz="1100" b="0" i="0"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a:p>
            <a:pPr marL="12700" marR="5080" lvl="0" indent="0" defTabSz="914400" eaLnBrk="1" fontAlgn="auto" latinLnBrk="0" hangingPunct="1">
              <a:lnSpc>
                <a:spcPct val="100000"/>
              </a:lnSpc>
              <a:spcBef>
                <a:spcPts val="5"/>
              </a:spcBef>
              <a:spcAft>
                <a:spcPts val="0"/>
              </a:spcAft>
              <a:buClrTx/>
              <a:buSzTx/>
              <a:buFontTx/>
              <a:buNone/>
              <a:tabLst/>
              <a:defRPr/>
            </a:pPr>
            <a:r>
              <a:rPr kumimoji="0" lang="en-US" sz="1000" b="0" i="1" u="none" strike="noStrike" kern="0" cap="none" spc="-2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Not all events will have this page- skip to next step</a:t>
            </a:r>
            <a:endParaRPr kumimoji="0" sz="1000" b="0" i="1"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bject 7">
            <a:extLst>
              <a:ext uri="{FF2B5EF4-FFF2-40B4-BE49-F238E27FC236}">
                <a16:creationId xmlns:a16="http://schemas.microsoft.com/office/drawing/2014/main" id="{7439E09C-D336-003C-F063-3887914CAF69}"/>
              </a:ext>
            </a:extLst>
          </p:cNvPr>
          <p:cNvSpPr/>
          <p:nvPr/>
        </p:nvSpPr>
        <p:spPr>
          <a:xfrm>
            <a:off x="6096000" y="3429000"/>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0351BBC1-AAE7-F267-2F33-63A514F2F773}"/>
              </a:ext>
            </a:extLst>
          </p:cNvPr>
          <p:cNvSpPr/>
          <p:nvPr/>
        </p:nvSpPr>
        <p:spPr>
          <a:xfrm>
            <a:off x="5982315" y="3709942"/>
            <a:ext cx="632178" cy="253293"/>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852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A44627-A114-35B4-200F-35053BBE726E}"/>
              </a:ext>
            </a:extLst>
          </p:cNvPr>
          <p:cNvPicPr>
            <a:picLocks noChangeAspect="1"/>
          </p:cNvPicPr>
          <p:nvPr/>
        </p:nvPicPr>
        <p:blipFill>
          <a:blip r:embed="rId2"/>
          <a:stretch>
            <a:fillRect/>
          </a:stretch>
        </p:blipFill>
        <p:spPr>
          <a:xfrm>
            <a:off x="3368967" y="1435656"/>
            <a:ext cx="7162800" cy="4823926"/>
          </a:xfrm>
          <a:prstGeom prst="rect">
            <a:avLst/>
          </a:prstGeom>
        </p:spPr>
      </p:pic>
      <p:sp>
        <p:nvSpPr>
          <p:cNvPr id="5" name="object 5"/>
          <p:cNvSpPr/>
          <p:nvPr/>
        </p:nvSpPr>
        <p:spPr>
          <a:xfrm>
            <a:off x="5273968" y="1447201"/>
            <a:ext cx="886690" cy="253293"/>
          </a:xfrm>
          <a:custGeom>
            <a:avLst/>
            <a:gdLst/>
            <a:ahLst/>
            <a:cxnLst/>
            <a:rect l="l" t="t" r="r" b="b"/>
            <a:pathLst>
              <a:path w="373379" h="251460">
                <a:moveTo>
                  <a:pt x="0" y="251460"/>
                </a:moveTo>
                <a:lnTo>
                  <a:pt x="373379" y="251460"/>
                </a:lnTo>
                <a:lnTo>
                  <a:pt x="373379" y="0"/>
                </a:lnTo>
                <a:lnTo>
                  <a:pt x="0" y="0"/>
                </a:lnTo>
                <a:lnTo>
                  <a:pt x="0" y="251460"/>
                </a:lnTo>
                <a:close/>
              </a:path>
            </a:pathLst>
          </a:custGeom>
          <a:ln w="28575">
            <a:solidFill>
              <a:srgbClr val="FF0000"/>
            </a:solidFill>
          </a:ln>
        </p:spPr>
        <p:txBody>
          <a:bodyPr wrap="square" lIns="0" tIns="0" rIns="0" bIns="0" rtlCol="0"/>
          <a:lstStyle/>
          <a:p>
            <a:endParaRPr/>
          </a:p>
        </p:txBody>
      </p:sp>
      <p:sp>
        <p:nvSpPr>
          <p:cNvPr id="7" name="object 7"/>
          <p:cNvSpPr/>
          <p:nvPr/>
        </p:nvSpPr>
        <p:spPr>
          <a:xfrm>
            <a:off x="3442381" y="2285912"/>
            <a:ext cx="1607380" cy="274320"/>
          </a:xfrm>
          <a:custGeom>
            <a:avLst/>
            <a:gdLst/>
            <a:ahLst/>
            <a:cxnLst/>
            <a:rect l="l" t="t" r="r" b="b"/>
            <a:pathLst>
              <a:path w="1772920" h="274319">
                <a:moveTo>
                  <a:pt x="0" y="274320"/>
                </a:moveTo>
                <a:lnTo>
                  <a:pt x="1772412" y="274320"/>
                </a:lnTo>
                <a:lnTo>
                  <a:pt x="1772412" y="0"/>
                </a:lnTo>
                <a:lnTo>
                  <a:pt x="0" y="0"/>
                </a:lnTo>
                <a:lnTo>
                  <a:pt x="0" y="274320"/>
                </a:lnTo>
                <a:close/>
              </a:path>
            </a:pathLst>
          </a:custGeom>
          <a:ln w="28575">
            <a:solidFill>
              <a:srgbClr val="FF0000"/>
            </a:solidFill>
          </a:ln>
        </p:spPr>
        <p:txBody>
          <a:bodyPr wrap="square" lIns="0" tIns="0" rIns="0" bIns="0" rtlCol="0"/>
          <a:lstStyle/>
          <a:p>
            <a:endParaRPr/>
          </a:p>
        </p:txBody>
      </p:sp>
      <p:sp>
        <p:nvSpPr>
          <p:cNvPr id="9" name="object 9"/>
          <p:cNvSpPr/>
          <p:nvPr/>
        </p:nvSpPr>
        <p:spPr>
          <a:xfrm>
            <a:off x="5108589" y="3078567"/>
            <a:ext cx="632178" cy="253293"/>
          </a:xfrm>
          <a:custGeom>
            <a:avLst/>
            <a:gdLst/>
            <a:ahLst/>
            <a:cxnLst/>
            <a:rect l="l" t="t" r="r" b="b"/>
            <a:pathLst>
              <a:path w="696595" h="251460">
                <a:moveTo>
                  <a:pt x="0" y="251459"/>
                </a:moveTo>
                <a:lnTo>
                  <a:pt x="696467" y="251459"/>
                </a:lnTo>
                <a:lnTo>
                  <a:pt x="696467" y="0"/>
                </a:lnTo>
                <a:lnTo>
                  <a:pt x="0" y="0"/>
                </a:lnTo>
                <a:lnTo>
                  <a:pt x="0" y="251459"/>
                </a:lnTo>
                <a:close/>
              </a:path>
            </a:pathLst>
          </a:custGeom>
          <a:ln w="28575">
            <a:solidFill>
              <a:srgbClr val="FF0000"/>
            </a:solidFill>
          </a:ln>
        </p:spPr>
        <p:txBody>
          <a:bodyPr wrap="square" lIns="0" tIns="0" rIns="0" bIns="0" rtlCol="0"/>
          <a:lstStyle/>
          <a:p>
            <a:endParaRPr/>
          </a:p>
        </p:txBody>
      </p:sp>
      <p:sp>
        <p:nvSpPr>
          <p:cNvPr id="10" name="object 10"/>
          <p:cNvSpPr txBox="1">
            <a:spLocks noGrp="1"/>
          </p:cNvSpPr>
          <p:nvPr>
            <p:ph type="title"/>
          </p:nvPr>
        </p:nvSpPr>
        <p:spPr>
          <a:xfrm>
            <a:off x="270163" y="613253"/>
            <a:ext cx="6296891" cy="289823"/>
          </a:xfrm>
          <a:prstGeom prst="rect">
            <a:avLst/>
          </a:prstGeom>
        </p:spPr>
        <p:txBody>
          <a:bodyPr vert="horz" wrap="square" lIns="0" tIns="12700" rIns="0" bIns="0" rtlCol="0">
            <a:spAutoFit/>
          </a:bodyPr>
          <a:lstStyle/>
          <a:p>
            <a:pPr marL="12700">
              <a:lnSpc>
                <a:spcPct val="100000"/>
              </a:lnSpc>
              <a:spcBef>
                <a:spcPts val="100"/>
              </a:spcBef>
            </a:pPr>
            <a:r>
              <a:rPr lang="en-GB" b="1">
                <a:latin typeface="Roboto" panose="02000000000000000000" pitchFamily="2" charset="0"/>
                <a:ea typeface="Roboto" panose="02000000000000000000" pitchFamily="2" charset="0"/>
                <a:cs typeface="Roboto" panose="02000000000000000000" pitchFamily="2" charset="0"/>
              </a:rPr>
              <a:t>STEP</a:t>
            </a:r>
            <a:r>
              <a:rPr lang="en-GB" b="1" spc="-1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2</a:t>
            </a:r>
            <a:r>
              <a:rPr lang="en-GB" b="1" spc="-15">
                <a:latin typeface="Roboto" panose="02000000000000000000" pitchFamily="2" charset="0"/>
                <a:ea typeface="Roboto" panose="02000000000000000000" pitchFamily="2" charset="0"/>
                <a:cs typeface="Roboto" panose="02000000000000000000" pitchFamily="2" charset="0"/>
              </a:rPr>
              <a:t> </a:t>
            </a:r>
            <a:r>
              <a:rPr lang="en-GB" b="1">
                <a:latin typeface="Roboto" panose="02000000000000000000" pitchFamily="2" charset="0"/>
                <a:ea typeface="Roboto" panose="02000000000000000000" pitchFamily="2" charset="0"/>
                <a:cs typeface="Roboto" panose="02000000000000000000" pitchFamily="2" charset="0"/>
              </a:rPr>
              <a:t>– FIND YOUR</a:t>
            </a:r>
            <a:r>
              <a:rPr lang="en-GB" b="1" spc="-10">
                <a:latin typeface="Roboto" panose="02000000000000000000" pitchFamily="2" charset="0"/>
                <a:ea typeface="Roboto" panose="02000000000000000000" pitchFamily="2" charset="0"/>
                <a:cs typeface="Roboto" panose="02000000000000000000" pitchFamily="2" charset="0"/>
              </a:rPr>
              <a:t> BOOTH</a:t>
            </a:r>
          </a:p>
        </p:txBody>
      </p:sp>
      <p:sp>
        <p:nvSpPr>
          <p:cNvPr id="11" name="object 11"/>
          <p:cNvSpPr txBox="1"/>
          <p:nvPr/>
        </p:nvSpPr>
        <p:spPr>
          <a:xfrm>
            <a:off x="270163" y="1796720"/>
            <a:ext cx="2083504" cy="689932"/>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Roboto" panose="02000000000000000000" pitchFamily="2" charset="0"/>
                <a:ea typeface="Roboto" panose="02000000000000000000" pitchFamily="2" charset="0"/>
                <a:cs typeface="Roboto" panose="02000000000000000000" pitchFamily="2" charset="0"/>
              </a:rPr>
              <a:t>Click</a:t>
            </a:r>
            <a:r>
              <a:rPr sz="1100" spc="9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on</a:t>
            </a:r>
            <a:r>
              <a:rPr sz="1100" spc="8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the</a:t>
            </a:r>
            <a:r>
              <a:rPr sz="1100" spc="90" dirty="0">
                <a:latin typeface="Roboto" panose="02000000000000000000" pitchFamily="2" charset="0"/>
                <a:ea typeface="Roboto" panose="02000000000000000000" pitchFamily="2" charset="0"/>
                <a:cs typeface="Roboto" panose="02000000000000000000" pitchFamily="2" charset="0"/>
              </a:rPr>
              <a:t> </a:t>
            </a:r>
            <a:r>
              <a:rPr sz="1100" b="1"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Exhibit Hall or Expo (this could vary per event)</a:t>
            </a:r>
            <a:r>
              <a:rPr sz="1100" b="1" dirty="0">
                <a:latin typeface="Roboto" panose="02000000000000000000" pitchFamily="2" charset="0"/>
                <a:ea typeface="Roboto" panose="02000000000000000000" pitchFamily="2" charset="0"/>
                <a:cs typeface="Roboto" panose="02000000000000000000" pitchFamily="2" charset="0"/>
              </a:rPr>
              <a:t>”</a:t>
            </a:r>
            <a:r>
              <a:rPr lang="en-US" sz="1100" b="1"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to</a:t>
            </a:r>
            <a:r>
              <a:rPr sz="1100" spc="10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see</a:t>
            </a:r>
            <a:r>
              <a:rPr sz="1100" spc="85" dirty="0">
                <a:latin typeface="Roboto" panose="02000000000000000000" pitchFamily="2" charset="0"/>
                <a:ea typeface="Roboto" panose="02000000000000000000" pitchFamily="2" charset="0"/>
                <a:cs typeface="Roboto" panose="02000000000000000000" pitchFamily="2" charset="0"/>
              </a:rPr>
              <a:t> </a:t>
            </a:r>
            <a:r>
              <a:rPr sz="1100" spc="-50" dirty="0">
                <a:latin typeface="Roboto" panose="02000000000000000000" pitchFamily="2" charset="0"/>
                <a:ea typeface="Roboto" panose="02000000000000000000" pitchFamily="2" charset="0"/>
                <a:cs typeface="Roboto" panose="02000000000000000000" pitchFamily="2" charset="0"/>
              </a:rPr>
              <a:t>a</a:t>
            </a:r>
            <a:r>
              <a:rPr sz="1100" dirty="0">
                <a:latin typeface="Roboto" panose="02000000000000000000" pitchFamily="2" charset="0"/>
                <a:ea typeface="Roboto" panose="02000000000000000000" pitchFamily="2" charset="0"/>
                <a:cs typeface="Roboto" panose="02000000000000000000" pitchFamily="2" charset="0"/>
              </a:rPr>
              <a:t> list</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of</a:t>
            </a:r>
            <a:r>
              <a:rPr sz="1100" spc="-2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all</a:t>
            </a:r>
            <a:r>
              <a:rPr sz="1100" spc="-5"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sponsors</a:t>
            </a:r>
            <a:r>
              <a:rPr sz="1100" spc="-10" dirty="0">
                <a:latin typeface="Roboto" panose="02000000000000000000" pitchFamily="2" charset="0"/>
                <a:ea typeface="Roboto" panose="02000000000000000000" pitchFamily="2" charset="0"/>
                <a:cs typeface="Roboto" panose="02000000000000000000" pitchFamily="2" charset="0"/>
              </a:rPr>
              <a:t> </a:t>
            </a:r>
            <a:r>
              <a:rPr sz="1100" dirty="0">
                <a:latin typeface="Roboto" panose="02000000000000000000" pitchFamily="2" charset="0"/>
                <a:ea typeface="Roboto" panose="02000000000000000000" pitchFamily="2" charset="0"/>
                <a:cs typeface="Roboto" panose="02000000000000000000" pitchFamily="2" charset="0"/>
              </a:rPr>
              <a:t>and </a:t>
            </a:r>
            <a:r>
              <a:rPr sz="1100" spc="-10" dirty="0">
                <a:latin typeface="Roboto" panose="02000000000000000000" pitchFamily="2" charset="0"/>
                <a:ea typeface="Roboto" panose="02000000000000000000" pitchFamily="2" charset="0"/>
                <a:cs typeface="Roboto" panose="02000000000000000000" pitchFamily="2" charset="0"/>
              </a:rPr>
              <a:t>partners.</a:t>
            </a:r>
            <a:endParaRPr sz="1100" dirty="0">
              <a:latin typeface="Roboto" panose="02000000000000000000" pitchFamily="2" charset="0"/>
              <a:ea typeface="Roboto" panose="02000000000000000000" pitchFamily="2" charset="0"/>
              <a:cs typeface="Roboto" panose="02000000000000000000" pitchFamily="2" charset="0"/>
            </a:endParaRPr>
          </a:p>
        </p:txBody>
      </p:sp>
      <p:sp>
        <p:nvSpPr>
          <p:cNvPr id="12" name="object 12"/>
          <p:cNvSpPr txBox="1"/>
          <p:nvPr/>
        </p:nvSpPr>
        <p:spPr>
          <a:xfrm>
            <a:off x="270163" y="2625245"/>
            <a:ext cx="1791519" cy="351378"/>
          </a:xfrm>
          <a:prstGeom prst="rect">
            <a:avLst/>
          </a:prstGeom>
        </p:spPr>
        <p:txBody>
          <a:bodyPr vert="horz" wrap="square" lIns="0" tIns="12700" rIns="0" bIns="0" rtlCol="0">
            <a:spAutoFit/>
          </a:bodyPr>
          <a:lstStyle/>
          <a:p>
            <a:pPr marL="12700">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Search</a:t>
            </a:r>
            <a:r>
              <a:rPr sz="1100" spc="-1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for</a:t>
            </a:r>
            <a:r>
              <a:rPr sz="1100" spc="-1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your</a:t>
            </a:r>
            <a:r>
              <a:rPr sz="1100" spc="-10">
                <a:latin typeface="Roboto" panose="02000000000000000000" pitchFamily="2" charset="0"/>
                <a:ea typeface="Roboto" panose="02000000000000000000" pitchFamily="2" charset="0"/>
                <a:cs typeface="Roboto" panose="02000000000000000000" pitchFamily="2" charset="0"/>
              </a:rPr>
              <a:t> </a:t>
            </a:r>
            <a:r>
              <a:rPr lang="en-GB" sz="1100" spc="-10">
                <a:latin typeface="Roboto" panose="02000000000000000000" pitchFamily="2" charset="0"/>
                <a:ea typeface="Roboto" panose="02000000000000000000" pitchFamily="2" charset="0"/>
                <a:cs typeface="Roboto" panose="02000000000000000000" pitchFamily="2" charset="0"/>
              </a:rPr>
              <a:t>company name</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13" name="object 13"/>
          <p:cNvSpPr txBox="1"/>
          <p:nvPr/>
        </p:nvSpPr>
        <p:spPr>
          <a:xfrm>
            <a:off x="270163" y="3253311"/>
            <a:ext cx="2083504" cy="351378"/>
          </a:xfrm>
          <a:prstGeom prst="rect">
            <a:avLst/>
          </a:prstGeom>
        </p:spPr>
        <p:txBody>
          <a:bodyPr vert="horz" wrap="square" lIns="0" tIns="12700" rIns="0" bIns="0" rtlCol="0">
            <a:spAutoFit/>
          </a:bodyPr>
          <a:lstStyle/>
          <a:p>
            <a:pPr marL="12700" marR="5080">
              <a:lnSpc>
                <a:spcPct val="100000"/>
              </a:lnSpc>
              <a:spcBef>
                <a:spcPts val="100"/>
              </a:spcBef>
            </a:pPr>
            <a:r>
              <a:rPr sz="1100">
                <a:latin typeface="Roboto" panose="02000000000000000000" pitchFamily="2" charset="0"/>
                <a:ea typeface="Roboto" panose="02000000000000000000" pitchFamily="2" charset="0"/>
                <a:cs typeface="Roboto" panose="02000000000000000000" pitchFamily="2" charset="0"/>
              </a:rPr>
              <a:t>Click</a:t>
            </a:r>
            <a:r>
              <a:rPr sz="1100" spc="235">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on</a:t>
            </a:r>
            <a:r>
              <a:rPr sz="1100" spc="235">
                <a:latin typeface="Roboto" panose="02000000000000000000" pitchFamily="2" charset="0"/>
                <a:ea typeface="Roboto" panose="02000000000000000000" pitchFamily="2" charset="0"/>
                <a:cs typeface="Roboto" panose="02000000000000000000" pitchFamily="2" charset="0"/>
              </a:rPr>
              <a:t> </a:t>
            </a:r>
            <a:r>
              <a:rPr sz="1100" b="1">
                <a:latin typeface="Roboto" panose="02000000000000000000" pitchFamily="2" charset="0"/>
                <a:ea typeface="Roboto" panose="02000000000000000000" pitchFamily="2" charset="0"/>
                <a:cs typeface="Roboto" panose="02000000000000000000" pitchFamily="2" charset="0"/>
              </a:rPr>
              <a:t>“Showcase”</a:t>
            </a:r>
            <a:r>
              <a:rPr sz="1100" b="1" spc="250">
                <a:latin typeface="Roboto" panose="02000000000000000000" pitchFamily="2" charset="0"/>
                <a:ea typeface="Roboto" panose="02000000000000000000" pitchFamily="2" charset="0"/>
                <a:cs typeface="Roboto" panose="02000000000000000000" pitchFamily="2" charset="0"/>
              </a:rPr>
              <a:t> </a:t>
            </a:r>
            <a:r>
              <a:rPr sz="1100">
                <a:latin typeface="Roboto" panose="02000000000000000000" pitchFamily="2" charset="0"/>
                <a:ea typeface="Roboto" panose="02000000000000000000" pitchFamily="2" charset="0"/>
                <a:cs typeface="Roboto" panose="02000000000000000000" pitchFamily="2" charset="0"/>
              </a:rPr>
              <a:t>to</a:t>
            </a:r>
            <a:r>
              <a:rPr sz="1100" spc="24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access</a:t>
            </a:r>
            <a:r>
              <a:rPr sz="1100">
                <a:latin typeface="Roboto" panose="02000000000000000000" pitchFamily="2" charset="0"/>
                <a:ea typeface="Roboto" panose="02000000000000000000" pitchFamily="2" charset="0"/>
                <a:cs typeface="Roboto" panose="02000000000000000000" pitchFamily="2" charset="0"/>
              </a:rPr>
              <a:t> the</a:t>
            </a:r>
            <a:r>
              <a:rPr sz="1100" spc="-5">
                <a:latin typeface="Roboto" panose="02000000000000000000" pitchFamily="2" charset="0"/>
                <a:ea typeface="Roboto" panose="02000000000000000000" pitchFamily="2" charset="0"/>
                <a:cs typeface="Roboto" panose="02000000000000000000" pitchFamily="2" charset="0"/>
              </a:rPr>
              <a:t> </a:t>
            </a:r>
            <a:r>
              <a:rPr sz="1100" spc="-10">
                <a:latin typeface="Roboto" panose="02000000000000000000" pitchFamily="2" charset="0"/>
                <a:ea typeface="Roboto" panose="02000000000000000000" pitchFamily="2" charset="0"/>
                <a:cs typeface="Roboto" panose="02000000000000000000" pitchFamily="2" charset="0"/>
              </a:rPr>
              <a:t>booth.</a:t>
            </a:r>
            <a:endParaRPr sz="1100">
              <a:latin typeface="Roboto" panose="02000000000000000000" pitchFamily="2" charset="0"/>
              <a:ea typeface="Roboto" panose="02000000000000000000" pitchFamily="2" charset="0"/>
              <a:cs typeface="Roboto" panose="02000000000000000000" pitchFamily="2" charset="0"/>
            </a:endParaRPr>
          </a:p>
        </p:txBody>
      </p:sp>
      <p:sp>
        <p:nvSpPr>
          <p:cNvPr id="14" name="Rectangle: Rounded Corners 13">
            <a:extLst>
              <a:ext uri="{FF2B5EF4-FFF2-40B4-BE49-F238E27FC236}">
                <a16:creationId xmlns:a16="http://schemas.microsoft.com/office/drawing/2014/main" id="{7892D8FE-C20C-9063-239F-8542506D037A}"/>
              </a:ext>
            </a:extLst>
          </p:cNvPr>
          <p:cNvSpPr/>
          <p:nvPr/>
        </p:nvSpPr>
        <p:spPr>
          <a:xfrm>
            <a:off x="5288186" y="1501137"/>
            <a:ext cx="863236" cy="167874"/>
          </a:xfrm>
          <a:prstGeom prst="roundRect">
            <a:avLst/>
          </a:prstGeom>
          <a:solidFill>
            <a:srgbClr val="87C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Exhibit Hall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f407eb1b-9518-4ef2-96bd-25cd9b48665f"/>
  <p:tag name="SLIDO_EVENT_SECTION_UUID" val="2f811953-a2b8-4ee7-8c30-af1bf096c3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nformaTech">
  <a:themeElements>
    <a:clrScheme name="Informa Connect">
      <a:dk1>
        <a:sysClr val="windowText" lastClr="000000"/>
      </a:dk1>
      <a:lt1>
        <a:sysClr val="window" lastClr="FFFFFF"/>
      </a:lt1>
      <a:dk2>
        <a:srgbClr val="44546A"/>
      </a:dk2>
      <a:lt2>
        <a:srgbClr val="E7E6E6"/>
      </a:lt2>
      <a:accent1>
        <a:srgbClr val="002244"/>
      </a:accent1>
      <a:accent2>
        <a:srgbClr val="B01AA4"/>
      </a:accent2>
      <a:accent3>
        <a:srgbClr val="11A7D9"/>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Connect Template" id="{004731FF-CF51-492E-9D00-0A8CAF858E41}" vid="{BBA0A911-BE3D-4960-A9BF-AAE47DABCB66}"/>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365db5-834e-461b-936d-b262613f6b11">
      <UserInfo>
        <DisplayName>Lacey, Bridget</DisplayName>
        <AccountId>917</AccountId>
        <AccountType/>
      </UserInfo>
      <UserInfo>
        <DisplayName>Gulden, Jamie</DisplayName>
        <AccountId>10</AccountId>
        <AccountType/>
      </UserInfo>
      <UserInfo>
        <DisplayName>Gemmell, Meghan</DisplayName>
        <AccountId>44</AccountId>
        <AccountType/>
      </UserInfo>
      <UserInfo>
        <DisplayName>Bird, Chelcie</DisplayName>
        <AccountId>139</AccountId>
        <AccountType/>
      </UserInfo>
      <UserInfo>
        <DisplayName>Thompson, Gina</DisplayName>
        <AccountId>179</AccountId>
        <AccountType/>
      </UserInfo>
      <UserInfo>
        <DisplayName>Hallihan, Niamh</DisplayName>
        <AccountId>1428</AccountId>
        <AccountType/>
      </UserInfo>
    </SharedWithUsers>
    <lcf76f155ced4ddcb4097134ff3c332f xmlns="516a5839-a1e6-47ef-8ad5-973c144d70f2">
      <Terms xmlns="http://schemas.microsoft.com/office/infopath/2007/PartnerControls"/>
    </lcf76f155ced4ddcb4097134ff3c332f>
    <TaxCatchAll xmlns="07365db5-834e-461b-936d-b262613f6b11" xsi:nil="true"/>
    <MediaLengthInSeconds xmlns="516a5839-a1e6-47ef-8ad5-973c144d70f2" xsi:nil="true"/>
    <IconOverlay xmlns="http://schemas.microsoft.com/sharepoint/v4" xsi:nil="true"/>
    <ArchiverLinkFileType xmlns="516a5839-a1e6-47ef-8ad5-973c144d70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2B76D9F406C041A7702C965A266AD1" ma:contentTypeVersion="20" ma:contentTypeDescription="Create a new document." ma:contentTypeScope="" ma:versionID="6223df2a6f70c90c481c8f5daa6b6654">
  <xsd:schema xmlns:xsd="http://www.w3.org/2001/XMLSchema" xmlns:xs="http://www.w3.org/2001/XMLSchema" xmlns:p="http://schemas.microsoft.com/office/2006/metadata/properties" xmlns:ns1="http://schemas.microsoft.com/sharepoint/v3" xmlns:ns2="516a5839-a1e6-47ef-8ad5-973c144d70f2" xmlns:ns3="07365db5-834e-461b-936d-b262613f6b11" xmlns:ns4="http://schemas.microsoft.com/sharepoint/v4" targetNamespace="http://schemas.microsoft.com/office/2006/metadata/properties" ma:root="true" ma:fieldsID="f87515b825341eb58531d1c42b1264be" ns1:_="" ns2:_="" ns3:_="" ns4:_="">
    <xsd:import namespace="http://schemas.microsoft.com/sharepoint/v3"/>
    <xsd:import namespace="516a5839-a1e6-47ef-8ad5-973c144d70f2"/>
    <xsd:import namespace="07365db5-834e-461b-936d-b262613f6b11"/>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ArchiverLinkFileType" minOccurs="0"/>
                <xsd:element ref="ns4:IconOverlay" minOccurs="0"/>
                <xsd:element ref="ns1:_vti_ItemDeclaredRecord" minOccurs="0"/>
                <xsd:element ref="ns1:_vti_ItemHoldRecord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5" nillable="true" ma:displayName="Declared Record" ma:hidden="true" ma:internalName="_vti_ItemDeclaredRecord" ma:readOnly="true">
      <xsd:simpleType>
        <xsd:restriction base="dms:DateTime"/>
      </xsd:simpleType>
    </xsd:element>
    <xsd:element name="_vti_ItemHoldRecordStatus" ma:index="26"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6a5839-a1e6-47ef-8ad5-973c144d7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ArchiverLinkFileType" ma:index="23" nillable="true" ma:displayName="ArchiverLinkFileType" ma:hidden="true" ma:internalName="ArchiverLinkFileTyp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365db5-834e-461b-936d-b262613f6b1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4c42892-143f-4fea-b53b-0d86e5ed9b96}" ma:internalName="TaxCatchAll" ma:showField="CatchAllData" ma:web="07365db5-834e-461b-936d-b262613f6b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63BB73-2265-476C-A6B6-E3F202792083}">
  <ds:schemaRefs>
    <ds:schemaRef ds:uri="http://schemas.microsoft.com/office/infopath/2007/PartnerControl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228bd767-6c15-4feb-a534-e56c89b2b56f"/>
    <ds:schemaRef ds:uri="7b45531f-0dec-4612-8c99-9e7983d2c17e"/>
    <ds:schemaRef ds:uri="http://www.w3.org/XML/1998/namespace"/>
    <ds:schemaRef ds:uri="http://purl.org/dc/elements/1.1/"/>
    <ds:schemaRef ds:uri="07365db5-834e-461b-936d-b262613f6b11"/>
    <ds:schemaRef ds:uri="516a5839-a1e6-47ef-8ad5-973c144d70f2"/>
    <ds:schemaRef ds:uri="http://schemas.microsoft.com/sharepoint/v4"/>
  </ds:schemaRefs>
</ds:datastoreItem>
</file>

<file path=customXml/itemProps2.xml><?xml version="1.0" encoding="utf-8"?>
<ds:datastoreItem xmlns:ds="http://schemas.openxmlformats.org/officeDocument/2006/customXml" ds:itemID="{D83B1C8F-08B9-46C7-9CF6-4E8CF4798383}">
  <ds:schemaRefs>
    <ds:schemaRef ds:uri="http://schemas.microsoft.com/sharepoint/v3/contenttype/forms"/>
  </ds:schemaRefs>
</ds:datastoreItem>
</file>

<file path=customXml/itemProps3.xml><?xml version="1.0" encoding="utf-8"?>
<ds:datastoreItem xmlns:ds="http://schemas.openxmlformats.org/officeDocument/2006/customXml" ds:itemID="{C5FCB139-498E-4428-B9DF-CA7E01DC8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6a5839-a1e6-47ef-8ad5-973c144d70f2"/>
    <ds:schemaRef ds:uri="07365db5-834e-461b-936d-b262613f6b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TotalTime>
  <Words>2652</Words>
  <Application>Microsoft Office PowerPoint</Application>
  <PresentationFormat>Widescreen</PresentationFormat>
  <Paragraphs>245</Paragraphs>
  <Slides>31</Slides>
  <Notes>3</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31</vt:i4>
      </vt:variant>
    </vt:vector>
  </HeadingPairs>
  <TitlesOfParts>
    <vt:vector size="50" baseType="lpstr">
      <vt:lpstr>Aleo Light</vt:lpstr>
      <vt:lpstr>Aleo-Light</vt:lpstr>
      <vt:lpstr>Aleo-Regular</vt:lpstr>
      <vt:lpstr>Aptos</vt:lpstr>
      <vt:lpstr>Aptos Display</vt:lpstr>
      <vt:lpstr>Arial</vt:lpstr>
      <vt:lpstr>Calibri</vt:lpstr>
      <vt:lpstr>Open Sans</vt:lpstr>
      <vt:lpstr>Open Sans Light</vt:lpstr>
      <vt:lpstr>Open Sans SemiBold</vt:lpstr>
      <vt:lpstr>Proxima Nova ExCn Black</vt:lpstr>
      <vt:lpstr>Roboto</vt:lpstr>
      <vt:lpstr>Rockwell</vt:lpstr>
      <vt:lpstr>Office Theme</vt:lpstr>
      <vt:lpstr>InformaTech</vt:lpstr>
      <vt:lpstr>1_Office Theme</vt:lpstr>
      <vt:lpstr>1_InformaTech</vt:lpstr>
      <vt:lpstr>3_Office Theme</vt:lpstr>
      <vt:lpstr>4_office theme</vt:lpstr>
      <vt:lpstr>Sponsor Guide</vt:lpstr>
      <vt:lpstr>Table Of Contents</vt:lpstr>
      <vt:lpstr>PowerPoint Presentation</vt:lpstr>
      <vt:lpstr>STEP 1 – LOGIN TO PLATFORM</vt:lpstr>
      <vt:lpstr>STEP 1 – LOGIN TO PLATFORM</vt:lpstr>
      <vt:lpstr>STEP 1 – LOGIN TO PLATFORM</vt:lpstr>
      <vt:lpstr>STEP 1 – LOGIN TO PLATFORM</vt:lpstr>
      <vt:lpstr>STEP 1 – LOGIN TO PLATFORM</vt:lpstr>
      <vt:lpstr>STEP 2 – FIND YOUR BOOTH</vt:lpstr>
      <vt:lpstr>STEP 3 – BUILD YOUR BOOTH</vt:lpstr>
      <vt:lpstr>STEP 4 – BUILD YOUR BOOTH</vt:lpstr>
      <vt:lpstr>PowerPoint Presentation</vt:lpstr>
      <vt:lpstr>STEP 5 – ADD NEW VIDEOS</vt:lpstr>
      <vt:lpstr>STEP 5 CONT.– ADD NEW VIDEOS</vt:lpstr>
      <vt:lpstr>PowerPoint Presentation</vt:lpstr>
      <vt:lpstr>STEP 6 - ADD DOWNLOADABLE DOCUMENTS</vt:lpstr>
      <vt:lpstr>STEP 6 CONT. – ADD DOWNLOADABLE DOCUMENTS</vt:lpstr>
      <vt:lpstr>STEP 7 – MANAGE STAFF AVAILABILITY</vt:lpstr>
      <vt:lpstr>PowerPoint Presentation</vt:lpstr>
      <vt:lpstr>PowerPoint Presentation</vt:lpstr>
      <vt:lpstr>Lead Retrieval </vt:lpstr>
      <vt:lpstr>LEAD RETRIEVAL – HOW TO SETUP, SCAN AND COLLECT LEADS ONSITE </vt:lpstr>
      <vt:lpstr>LEAD RETRIEVAL </vt:lpstr>
      <vt:lpstr>LEAD RETRIEVAL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Isabela</dc:creator>
  <cp:lastModifiedBy>Thomas, Olivia</cp:lastModifiedBy>
  <cp:revision>79</cp:revision>
  <dcterms:created xsi:type="dcterms:W3CDTF">2022-09-20T17:29:34Z</dcterms:created>
  <dcterms:modified xsi:type="dcterms:W3CDTF">2026-03-30T11:41:23Z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2022-07-27T00:00:00Z</vt:filetime>
  </property>
  <property fmtid="{D5CDD505-2E9C-101B-9397-08002B2CF9AE}" pid="3" name="Creator">
    <vt:lpwstr>Microsoft® PowerPoint® for Microsoft 365</vt:lpwstr>
  </property>
  <property fmtid="{D5CDD505-2E9C-101B-9397-08002B2CF9AE}" pid="4" name="LastSaved">
    <vt:filetime>2022-09-20T00:00:00Z</vt:filetime>
  </property>
  <property fmtid="{D5CDD505-2E9C-101B-9397-08002B2CF9AE}" pid="5" name="Producer">
    <vt:lpwstr>Microsoft® PowerPoint® for Microsoft 365</vt:lpwstr>
  </property>
  <property fmtid="{D5CDD505-2E9C-101B-9397-08002B2CF9AE}" pid="6" name="ContentTypeId">
    <vt:lpwstr>0x010100AD2B76D9F406C041A7702C965A266AD1</vt:lpwstr>
  </property>
  <property fmtid="{D5CDD505-2E9C-101B-9397-08002B2CF9AE}" pid="7" name="MediaServiceImageTags">
    <vt:lpwstr/>
  </property>
  <property fmtid="{D5CDD505-2E9C-101B-9397-08002B2CF9AE}" pid="8" name="SlidoAppVersion">
    <vt:lpwstr>1.2.3.2819</vt:lpwstr>
  </property>
  <property fmtid="{D5CDD505-2E9C-101B-9397-08002B2CF9AE}" pid="9" name="MSIP_Label_2bbab825-a111-45e4-86a1-18cee0005896_Enabled">
    <vt:lpwstr>true</vt:lpwstr>
  </property>
  <property fmtid="{D5CDD505-2E9C-101B-9397-08002B2CF9AE}" pid="10" name="MSIP_Label_2bbab825-a111-45e4-86a1-18cee0005896_SetDate">
    <vt:lpwstr>2023-03-28T15:57:56Z</vt:lpwstr>
  </property>
  <property fmtid="{D5CDD505-2E9C-101B-9397-08002B2CF9AE}" pid="11" name="MSIP_Label_2bbab825-a111-45e4-86a1-18cee0005896_Method">
    <vt:lpwstr>Standard</vt:lpwstr>
  </property>
  <property fmtid="{D5CDD505-2E9C-101B-9397-08002B2CF9AE}" pid="12" name="MSIP_Label_2bbab825-a111-45e4-86a1-18cee0005896_Name">
    <vt:lpwstr>2bbab825-a111-45e4-86a1-18cee0005896</vt:lpwstr>
  </property>
  <property fmtid="{D5CDD505-2E9C-101B-9397-08002B2CF9AE}" pid="13" name="MSIP_Label_2bbab825-a111-45e4-86a1-18cee0005896_SiteId">
    <vt:lpwstr>2567d566-604c-408a-8a60-55d0dc9d9d6b</vt:lpwstr>
  </property>
  <property fmtid="{D5CDD505-2E9C-101B-9397-08002B2CF9AE}" pid="14" name="MSIP_Label_2bbab825-a111-45e4-86a1-18cee0005896_ActionId">
    <vt:lpwstr>3c3a36ee-4113-449f-9521-972ca0c4057d</vt:lpwstr>
  </property>
  <property fmtid="{D5CDD505-2E9C-101B-9397-08002B2CF9AE}" pid="15" name="MSIP_Label_2bbab825-a111-45e4-86a1-18cee0005896_ContentBits">
    <vt:lpwstr>2</vt:lpwstr>
  </property>
  <property fmtid="{D5CDD505-2E9C-101B-9397-08002B2CF9AE}" pid="16" name="Order">
    <vt:r8>338300</vt:r8>
  </property>
  <property fmtid="{D5CDD505-2E9C-101B-9397-08002B2CF9AE}" pid="17" name="xd_ProgID">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y fmtid="{D5CDD505-2E9C-101B-9397-08002B2CF9AE}" pid="22" name="xd_Signature">
    <vt:bool>false</vt:bool>
  </property>
</Properties>
</file>