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67" r:id="rId6"/>
    <p:sldId id="265" r:id="rId7"/>
    <p:sldId id="257" r:id="rId8"/>
    <p:sldId id="258" r:id="rId9"/>
    <p:sldId id="259" r:id="rId10"/>
    <p:sldId id="260" r:id="rId11"/>
    <p:sldId id="262" r:id="rId12"/>
    <p:sldId id="263" r:id="rId13"/>
    <p:sldId id="264" r:id="rId14"/>
    <p:sldId id="306" r:id="rId15"/>
    <p:sldId id="30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3D0A90-7DEC-4081-B234-6E2229951C02}" v="12" dt="2026-11-06T10:57:42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-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Standard max</c:v>
                </c:pt>
              </c:strCache>
            </c:strRef>
          </c:tx>
          <c:spPr>
            <a:solidFill>
              <a:srgbClr val="4DA3FF"/>
            </a:solidFill>
          </c:spPr>
          <c:invertIfNegative val="1"/>
          <c:dLbls>
            <c:numFmt formatCode="0&quot;'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Linear</c:v>
                </c:pt>
                <c:pt idx="1">
                  <c:v>Perimeter</c:v>
                </c:pt>
                <c:pt idx="2">
                  <c:v>Peninsula</c:v>
                </c:pt>
                <c:pt idx="3">
                  <c:v>Island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12</c:v>
                </c:pt>
                <c:pt idx="2">
                  <c:v>16</c:v>
                </c:pt>
                <c:pt idx="3">
                  <c:v>16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5DA-A044-BD2D-8EDCFB257E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Variance (3,600 sq ft+)</c:v>
                </c:pt>
              </c:strCache>
            </c:strRef>
          </c:tx>
          <c:spPr>
            <a:solidFill>
              <a:srgbClr val="FFB400"/>
            </a:solidFill>
          </c:spPr>
          <c:invertIfNegative val="1"/>
          <c:dLbls>
            <c:numFmt formatCode="0&quot;'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Linear</c:v>
                </c:pt>
                <c:pt idx="1">
                  <c:v>Perimeter</c:v>
                </c:pt>
                <c:pt idx="2">
                  <c:v>Peninsula</c:v>
                </c:pt>
                <c:pt idx="3">
                  <c:v>Island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2">
                  <c:v>20</c:v>
                </c:pt>
                <c:pt idx="3">
                  <c:v>20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15DA-A044-BD2D-8EDCFB257E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F5F99"/>
            </a:solidFill>
          </a:ln>
        </c:spPr>
        <c:txPr>
          <a:bodyPr/>
          <a:lstStyle/>
          <a:p>
            <a:pPr>
              <a:defRPr sz="1100">
                <a:solidFill>
                  <a:srgbClr val="FFFFFF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4"/>
          <c:min val="0"/>
        </c:scaling>
        <c:delete val="0"/>
        <c:axPos val="l"/>
        <c:majorGridlines>
          <c:spPr>
            <a:ln w="6350">
              <a:solidFill>
                <a:srgbClr val="2F5F99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C9D6E8"/>
                </a:solidFill>
              </a:defRPr>
            </a:pPr>
            <a:endParaRPr lang="en-US"/>
          </a:p>
        </c:txPr>
        <c:crossAx val="-2068027336"/>
        <c:crosses val="autoZero"/>
        <c:crossBetween val="between"/>
        <c:majorUnit val="8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FFFFFF"/>
          </a:solidFill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25D3C-2C81-6E6B-BF79-405907B75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A38B55-4554-F769-0300-244A779B1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FF137-D183-366C-6BE7-345C427E3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A4014-4657-1CF2-49E3-0CFFF615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42D40-CD5F-625A-0FB5-81A118FE2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23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69AA4-26B0-D46D-2AB3-42B78207A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8B92A-6B01-F2EA-936F-F663DC912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FF939-A842-5DF5-6EAE-2C3B35D34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4E4A2-49E4-F0CA-DD72-CEB82D4F0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5A635-3D47-C34E-E740-029ADFBBF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66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CB96C-4504-9FD7-B323-87D3B7255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90423-84DD-C6FF-D785-1DCBCCFA5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2A0B39-D484-9A96-FABC-4377A501C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D4947-24EF-1012-B428-996DCD9A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588FD-9C98-7642-E6B7-BD8C4446B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92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6FBF3-E981-3409-A9D7-6339B0018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9C0A9-7615-684F-3473-DDC95C0A8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1B207-938D-980E-6026-76670AD4F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59C78-443C-B45D-1E51-BCF4B2F17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E4CD8-1D8F-FD95-B98D-E437D6ADA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87AE9-01F8-BC07-ED75-E4CF9E86B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175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B7965-EEA5-604C-A2C8-394BD663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1E40E-D295-AE6E-BCF7-81D6751D9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D432F-E6B5-B1C8-FD91-203E37BE4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446F0C-0A22-17D8-661E-A1833208EE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ECFB67-0921-649C-6884-08E24DB7C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E6E3D0-706A-D9D8-5475-B70F72F50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0CC00-01FA-F009-9417-BC664A731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F9C824-0203-B084-ACEF-5E87F5B8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201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0C3C0-C8E4-7725-43F8-38F37508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3FE7E7-D738-9AEB-6066-484EB44DC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91DC2-134B-0118-1693-AEEF542CE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77F33-DD63-1C66-9CBD-2478F6F48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99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A19447-8068-74C0-3909-B6FCFA865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8725D5-F81B-56FC-2319-FC28E537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ACD8B-E1A9-B21A-E9CA-676858C9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529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A5C2D-9119-DB0A-B0B0-6832EB836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7F521-D574-9116-0E7E-6238034C8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28811-3307-61C6-A3AE-7995A43AB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C3454-76F9-95C7-5EA5-AB8317E3D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BA7B5-3FC6-337B-5624-B7A352B84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314D0-F1BE-3F44-65BB-84D196280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14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3C5C5-9D61-9258-AABC-01158CCD3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48533C-2DE1-B712-31C9-65CB1B915C5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AA92B-6184-7D92-B803-3B59F1E3F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217A13-B717-A386-7C05-39A1DFE42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D3596-C99F-18FF-BAAA-DCB70E382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E613C-A7E9-13B4-0EEC-63911255E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097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B282C-7C43-D8D5-CE8C-CE84A3DF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D6AFD-75A1-5A96-26D3-ED59C9EC8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80CAA-59FA-0EAD-72D4-F3F382C01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561BB-AC2A-5CFF-D6B1-D3012EA9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20240-C436-A731-C322-A0576DAD3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16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7A3665-3224-5787-7F68-9DFCE7457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E01E05-D577-F321-E34B-1ADA45DCF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5F6C7-72C4-4E3A-55D7-7C8B46F15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8C439-0338-FF94-904A-0FC13B44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9A34E-0D94-8F32-B666-2A9C8295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103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rgbClr val="003CB2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94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CE8F02A-8E96-6289-AFF7-CFEDA44C82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28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rgbClr val="002244"/>
                </a:solidFill>
              </a:defRPr>
            </a:lvl1pPr>
          </a:lstStyle>
          <a:p>
            <a:r>
              <a:rPr lang="en-GB" dirty="0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903CA739-BE09-21D3-9F58-56E8873637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2092820-08E7-0F9C-D947-E7EAB1A517F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FB36612-E316-84BE-05A5-959ADD4B7C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74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1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 dirty="0"/>
              <a:t>25/09/2024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21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2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88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3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C227C-8E5D-B969-AFC4-2B75CBB17B9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8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065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DE4585-423A-6AA0-EE27-CEB0452EDF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prstGeom prst="roundRect">
            <a:avLst>
              <a:gd name="adj" fmla="val 2558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92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E6C9B8B-13BC-23E5-80CD-AB58EA31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B35515-B2FD-C0BC-31BB-FAE6116A904A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38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4592B8-3701-3C36-5A4E-0287299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131FD-8417-999C-1F3E-C7393280F3D1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Aft>
                <a:spcPts val="3000"/>
              </a:spcAft>
              <a:defRPr sz="5600"/>
            </a:lvl1pPr>
            <a:lvl2pPr>
              <a:defRPr sz="3200">
                <a:latin typeface="+mn-lt"/>
              </a:defRPr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994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5552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0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2502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245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white shirt&#10;&#10;Description automatically generated">
            <a:extLst>
              <a:ext uri="{FF2B5EF4-FFF2-40B4-BE49-F238E27FC236}">
                <a16:creationId xmlns:a16="http://schemas.microsoft.com/office/drawing/2014/main" id="{01993336-C4EE-9DDA-3B39-8C857CD37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5" y="0"/>
            <a:ext cx="12190615" cy="63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1" y="1655763"/>
            <a:ext cx="8628364" cy="3491331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16BC53-C769-4F21-5A10-A27E8D7D9CD2}"/>
              </a:ext>
            </a:extLst>
          </p:cNvPr>
          <p:cNvSpPr/>
          <p:nvPr userDrawn="1"/>
        </p:nvSpPr>
        <p:spPr>
          <a:xfrm>
            <a:off x="360363" y="5307415"/>
            <a:ext cx="11472862" cy="756000"/>
          </a:xfrm>
          <a:prstGeom prst="roundRect">
            <a:avLst/>
          </a:prstGeom>
          <a:gradFill>
            <a:gsLst>
              <a:gs pos="50000">
                <a:schemeClr val="accent2"/>
              </a:gs>
              <a:gs pos="10000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AA83C64-E5D6-13C3-8804-665B95248D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9956" y="5497918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506584-B680-F1DC-38FD-E58BF1E752D5}"/>
              </a:ext>
            </a:extLst>
          </p:cNvPr>
          <p:cNvSpPr txBox="1"/>
          <p:nvPr userDrawn="1"/>
        </p:nvSpPr>
        <p:spPr>
          <a:xfrm>
            <a:off x="620060" y="5497918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 dirty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FBB4B7-CCD3-9D89-FAF0-85DD9F28C2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14788" y="5497875"/>
            <a:ext cx="7556500" cy="360000"/>
          </a:xfrm>
        </p:spPr>
        <p:txBody>
          <a:bodyPr anchor="ctr"/>
          <a:lstStyle>
            <a:lvl1pPr algn="r"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Short summary sentence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359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F970ADA-7806-1172-E6A0-64F5E4851E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text, chart or diagram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12E9007-E0E4-4BB7-0646-861C0F7B24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text, chart or diagram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940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text, chart or diagram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text, chart or diagram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62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EA133C-2FE0-AC3A-CA8D-B97B39BC21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16944A-772F-4AA5-3367-182733E22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2C09EE-D696-9880-A9A5-2E7A7813E0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363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4F86ADC-06AA-3362-5E53-F3F14CEAC1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CC1C4CA-275E-59EB-B7FE-A3DB7CB797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53166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208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0CBF6BC8-D593-8A13-DD55-EFB134ED00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DE9D1D-3D84-D042-2083-7D593B1AF36C}"/>
              </a:ext>
            </a:extLst>
          </p:cNvPr>
          <p:cNvSpPr/>
          <p:nvPr userDrawn="1"/>
        </p:nvSpPr>
        <p:spPr>
          <a:xfrm>
            <a:off x="0" y="1331912"/>
            <a:ext cx="6096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5CD38-54B4-475E-4127-43CF12157C46}"/>
              </a:ext>
            </a:extLst>
          </p:cNvPr>
          <p:cNvSpPr/>
          <p:nvPr userDrawn="1"/>
        </p:nvSpPr>
        <p:spPr>
          <a:xfrm>
            <a:off x="6096000" y="1331911"/>
            <a:ext cx="6095999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25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171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and Four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602D45C-E64E-F2A8-46AB-7CC7F2953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8B0ADF-F12B-4902-1549-A4A8CAA05368}"/>
              </a:ext>
            </a:extLst>
          </p:cNvPr>
          <p:cNvSpPr/>
          <p:nvPr userDrawn="1"/>
        </p:nvSpPr>
        <p:spPr>
          <a:xfrm>
            <a:off x="0" y="1332000"/>
            <a:ext cx="6096000" cy="2509200"/>
          </a:xfrm>
          <a:prstGeom prst="rect">
            <a:avLst/>
          </a:prstGeom>
          <a:gradFill>
            <a:gsLst>
              <a:gs pos="0">
                <a:schemeClr val="accent3"/>
              </a:gs>
              <a:gs pos="55000">
                <a:schemeClr val="accent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02DEA6-B6B3-25CC-15E5-22FD5DA207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36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2173857"/>
            <a:ext cx="5374773" cy="1431985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4A5A4-D3E0-A81D-E043-C867D0A22E1E}"/>
              </a:ext>
            </a:extLst>
          </p:cNvPr>
          <p:cNvSpPr/>
          <p:nvPr userDrawn="1"/>
        </p:nvSpPr>
        <p:spPr>
          <a:xfrm>
            <a:off x="0" y="3842388"/>
            <a:ext cx="6096000" cy="2509200"/>
          </a:xfrm>
          <a:prstGeom prst="rect">
            <a:avLst/>
          </a:prstGeom>
          <a:gradFill>
            <a:gsLst>
              <a:gs pos="22000">
                <a:schemeClr val="accent3"/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E153CCDE-3099-3FD5-94B7-F83BE9BBF4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363" y="4201200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3CD9C8-0DFB-A1FB-998C-ADBB36A4386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0336" y="4683057"/>
            <a:ext cx="5374800" cy="1295468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86F88-D3AF-8D02-06A9-C7B4A55C0EBC}"/>
              </a:ext>
            </a:extLst>
          </p:cNvPr>
          <p:cNvSpPr/>
          <p:nvPr userDrawn="1"/>
        </p:nvSpPr>
        <p:spPr>
          <a:xfrm>
            <a:off x="6096000" y="1332000"/>
            <a:ext cx="6096000" cy="2509200"/>
          </a:xfrm>
          <a:prstGeom prst="rect">
            <a:avLst/>
          </a:prstGeom>
          <a:gradFill>
            <a:gsLst>
              <a:gs pos="3000">
                <a:schemeClr val="accent2">
                  <a:lumMod val="60000"/>
                  <a:lumOff val="40000"/>
                </a:schemeClr>
              </a:gs>
              <a:gs pos="4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8AF153D-09EA-B9DB-71EE-DC40448C27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4799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4800" y="2173857"/>
            <a:ext cx="5378425" cy="1431985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F5C293-FB32-9D67-F053-C442A93FF77B}"/>
              </a:ext>
            </a:extLst>
          </p:cNvPr>
          <p:cNvSpPr/>
          <p:nvPr userDrawn="1"/>
        </p:nvSpPr>
        <p:spPr>
          <a:xfrm>
            <a:off x="6096000" y="3842388"/>
            <a:ext cx="6096000" cy="2509200"/>
          </a:xfrm>
          <a:prstGeom prst="rect">
            <a:avLst/>
          </a:prstGeom>
          <a:gradFill>
            <a:gsLst>
              <a:gs pos="22000">
                <a:schemeClr val="bg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D9F9635-7E32-0263-753C-60CD811CA7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4799" y="4205318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97A234D-929F-03EF-1D3C-1316C30482B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454799" y="4683057"/>
            <a:ext cx="5378399" cy="1295468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657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11474450" cy="3780000"/>
          </a:xfrm>
          <a:prstGeom prst="roundRect">
            <a:avLst>
              <a:gd name="adj" fmla="val 2828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11112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/>
              <a:t>Add text, chart or diagram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11472862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 dirty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10453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912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/>
              <a:t>Add text, chart or diagram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 dirty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4F5165-AA85-A9F3-947F-1B009B35867A}"/>
              </a:ext>
            </a:extLst>
          </p:cNvPr>
          <p:cNvSpPr/>
          <p:nvPr userDrawn="1"/>
        </p:nvSpPr>
        <p:spPr>
          <a:xfrm>
            <a:off x="6253163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3C1783B-E2F8-F52B-9A74-6CF3FA55E20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33987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/>
              <a:t>Add text, chart or diagram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4D8C259-3FF5-AFB1-37C8-1CD6F827A25F}"/>
              </a:ext>
            </a:extLst>
          </p:cNvPr>
          <p:cNvSpPr/>
          <p:nvPr userDrawn="1"/>
        </p:nvSpPr>
        <p:spPr>
          <a:xfrm>
            <a:off x="6249987" y="5328000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622F57-CFE2-D7F9-3571-63362B66B0FA}"/>
              </a:ext>
            </a:extLst>
          </p:cNvPr>
          <p:cNvSpPr txBox="1"/>
          <p:nvPr userDrawn="1"/>
        </p:nvSpPr>
        <p:spPr>
          <a:xfrm>
            <a:off x="6433987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 dirty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EF824A2-E936-DFDD-9E3A-D590FD674DF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90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789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331913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842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0" y="1331912"/>
            <a:ext cx="41364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136400" y="1331913"/>
            <a:ext cx="3919200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055600" y="1331912"/>
            <a:ext cx="41364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655676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292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3636962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3"/>
            <a:ext cx="3635375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3"/>
            <a:ext cx="3635375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520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5D152673-6AC1-0EDE-37B3-AF89BA33D1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9933403-E6AA-8E83-F589-D78B4CEDFE4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D1C9BCA-8C81-86B0-EC9A-19779D4892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0B82398-658F-D02E-BDAC-BF26EFF2D91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B260B67-2C03-9E2A-1C53-D541A981A1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831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FDBC673F-AB24-72B8-1A6F-C3BE5C8675D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27831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3E859E84-B802-EF20-4142-5D1C9CBC8E5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962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BE81F06E-1F34-20E6-0AA4-F042330E421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962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038F46B7-57E9-425A-16F6-23C55954B24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962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464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D4B9CEF-A74D-E2D6-48B7-C2C27F63B23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2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13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1905">
          <p15:clr>
            <a:srgbClr val="FBAE40"/>
          </p15:clr>
        </p15:guide>
        <p15:guide id="5" pos="2076">
          <p15:clr>
            <a:srgbClr val="FBAE40"/>
          </p15:clr>
        </p15:guide>
        <p15:guide id="6" pos="3755">
          <p15:clr>
            <a:srgbClr val="FBAE40"/>
          </p15:clr>
        </p15:guide>
        <p15:guide id="7" pos="3924">
          <p15:clr>
            <a:srgbClr val="FBAE40"/>
          </p15:clr>
        </p15:guide>
        <p15:guide id="8" pos="5605">
          <p15:clr>
            <a:srgbClr val="FBAE40"/>
          </p15:clr>
        </p15:guide>
        <p15:guide id="9" pos="577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2664000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3132"/>
            <a:ext cx="2664000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B95A4627-A03B-21AC-B2FA-8FB2BE2F684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138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1906">
          <p15:clr>
            <a:srgbClr val="FBAE40"/>
          </p15:clr>
        </p15:guide>
        <p15:guide id="5" pos="2076">
          <p15:clr>
            <a:srgbClr val="FBAE40"/>
          </p15:clr>
        </p15:guide>
        <p15:guide id="6" pos="3755">
          <p15:clr>
            <a:srgbClr val="FBAE40"/>
          </p15:clr>
        </p15:guide>
        <p15:guide id="7" pos="3925">
          <p15:clr>
            <a:srgbClr val="FBAE40"/>
          </p15:clr>
        </p15:guide>
        <p15:guide id="8" pos="5604">
          <p15:clr>
            <a:srgbClr val="FBAE40"/>
          </p15:clr>
        </p15:guide>
        <p15:guide id="9" pos="577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2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2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2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0574745-C796-FDA8-1E1A-673D6A18461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3782525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610CC49-BBD4-E38F-D970-95B2FE63B3F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3782525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BEEAC37-5C4F-8FCB-67A9-589AC6B4E44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94675" y="3782525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57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839">
          <p15:clr>
            <a:srgbClr val="FBAE40"/>
          </p15:clr>
        </p15:guide>
        <p15:guide id="4" pos="2518">
          <p15:clr>
            <a:srgbClr val="FBAE40"/>
          </p15:clr>
        </p15:guide>
        <p15:guide id="5" pos="2695">
          <p15:clr>
            <a:srgbClr val="FBAE40"/>
          </p15:clr>
        </p15:guide>
        <p15:guide id="6" pos="4985">
          <p15:clr>
            <a:srgbClr val="FBAE40"/>
          </p15:clr>
        </p15:guide>
        <p15:guide id="7" pos="5162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or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A745C97-2AB4-55BB-4878-9276DCFAA3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95775" y="1655763"/>
            <a:ext cx="7537450" cy="4140473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607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70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5" y="1655763"/>
            <a:ext cx="753745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556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706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EE0A-EE4B-082F-CD0B-2C59356E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378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3780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4" y="0"/>
            <a:ext cx="7896225" cy="6351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736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706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8496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849600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849600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2D01A1-6BA6-E2A6-DFFE-5B5B1FFC9FD9}"/>
              </a:ext>
            </a:extLst>
          </p:cNvPr>
          <p:cNvGrpSpPr/>
          <p:nvPr userDrawn="1"/>
        </p:nvGrpSpPr>
        <p:grpSpPr>
          <a:xfrm>
            <a:off x="9395999" y="1293979"/>
            <a:ext cx="350806" cy="360000"/>
            <a:chOff x="9395999" y="1293979"/>
            <a:chExt cx="350806" cy="3600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B0B3FE-669C-F077-46B5-7D38F22E9AC1}"/>
                </a:ext>
              </a:extLst>
            </p:cNvPr>
            <p:cNvSpPr txBox="1"/>
            <p:nvPr userDrawn="1"/>
          </p:nvSpPr>
          <p:spPr>
            <a:xfrm>
              <a:off x="9395999" y="1293979"/>
              <a:ext cx="350806" cy="360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lIns="0" tIns="0" rIns="18000" bIns="36000" rtlCol="0" anchor="ctr">
              <a:noAutofit/>
            </a:bodyPr>
            <a:lstStyle/>
            <a:p>
              <a:pPr algn="ctr"/>
              <a:endParaRPr lang="en-GB" sz="2800" kern="1000" spc="-200" baseline="0" dirty="0">
                <a:solidFill>
                  <a:schemeClr val="bg1"/>
                </a:solidFill>
              </a:endParaRPr>
            </a:p>
          </p:txBody>
        </p:sp>
        <p:pic>
          <p:nvPicPr>
            <p:cNvPr id="9" name="Picture 8" descr="A white arrows on a black background&#10;&#10;Description automatically generated">
              <a:extLst>
                <a:ext uri="{FF2B5EF4-FFF2-40B4-BE49-F238E27FC236}">
                  <a16:creationId xmlns:a16="http://schemas.microsoft.com/office/drawing/2014/main" id="{DB2F679C-670A-E9E7-4EA2-892D789062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5505" y="1385587"/>
              <a:ext cx="173736" cy="176784"/>
            </a:xfrm>
            <a:prstGeom prst="rect">
              <a:avLst/>
            </a:prstGeom>
          </p:spPr>
        </p:pic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749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706">
          <p15:clr>
            <a:srgbClr val="FBAE40"/>
          </p15:clr>
        </p15:guide>
        <p15:guide id="3" pos="5579">
          <p15:clr>
            <a:srgbClr val="FBAE40"/>
          </p15:clr>
        </p15:guide>
        <p15:guide id="4" pos="591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11924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46553-05CC-DA1B-C38B-5CA32107033F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 dirty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816D22-E957-93F7-3D57-DA7CE1EC0A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867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36">
          <p15:clr>
            <a:srgbClr val="FBAE40"/>
          </p15:clr>
        </p15:guide>
        <p15:guide id="3" pos="2968">
          <p15:clr>
            <a:srgbClr val="FBAE40"/>
          </p15:clr>
        </p15:guide>
        <p15:guide id="4" pos="5918">
          <p15:clr>
            <a:srgbClr val="FBAE40"/>
          </p15:clr>
        </p15:guide>
        <p15:guide id="5" pos="5576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71EF2-7CF2-BB56-978B-2EA2EBADB631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 dirty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D4D79FB-3EE3-DC4F-12E3-F859AE00D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048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906">
          <p15:clr>
            <a:srgbClr val="FBAE40"/>
          </p15:clr>
        </p15:guide>
        <p15:guide id="3" pos="2062">
          <p15:clr>
            <a:srgbClr val="FBAE40"/>
          </p15:clr>
        </p15:guide>
        <p15:guide id="4" pos="3743">
          <p15:clr>
            <a:srgbClr val="FBAE40"/>
          </p15:clr>
        </p15:guide>
        <p15:guide id="5" pos="3900">
          <p15:clr>
            <a:srgbClr val="FBAE40"/>
          </p15:clr>
        </p15:guide>
        <p15:guide id="6" pos="5579">
          <p15:clr>
            <a:srgbClr val="FBAE40"/>
          </p15:clr>
        </p15:guide>
        <p15:guide id="7" pos="5918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alt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  <a:prstGeom prst="roundRect">
            <a:avLst>
              <a:gd name="adj" fmla="val 406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  <a:prstGeom prst="roundRect">
            <a:avLst>
              <a:gd name="adj" fmla="val 397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  <a:prstGeom prst="roundRect">
            <a:avLst>
              <a:gd name="adj" fmla="val 4108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32F2B-4E64-F4AB-926A-850DC7894385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 dirty="0">
              <a:solidFill>
                <a:schemeClr val="bg1"/>
              </a:solidFill>
            </a:endParaRPr>
          </a:p>
        </p:txBody>
      </p:sp>
      <p:pic>
        <p:nvPicPr>
          <p:cNvPr id="10" name="Picture 9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C8C2806-334C-91BF-6BEF-E6EAD26F47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39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906">
          <p15:clr>
            <a:srgbClr val="FBAE40"/>
          </p15:clr>
        </p15:guide>
        <p15:guide id="3" pos="2062">
          <p15:clr>
            <a:srgbClr val="FBAE40"/>
          </p15:clr>
        </p15:guide>
        <p15:guide id="4" pos="3743">
          <p15:clr>
            <a:srgbClr val="FBAE40"/>
          </p15:clr>
        </p15:guide>
        <p15:guide id="5" pos="3900">
          <p15:clr>
            <a:srgbClr val="FBAE40"/>
          </p15:clr>
        </p15:guide>
        <p15:guide id="6" pos="5579">
          <p15:clr>
            <a:srgbClr val="FBAE40"/>
          </p15:clr>
        </p15:guide>
        <p15:guide id="7" pos="5918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CD9B8341-41BF-49B0-8884-4C8845C894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F6F6AB5-494A-9C24-634E-AF0D9FE2D0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B5D99A3C-96A7-6D58-1F45-E4142BB6A23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B13AE4-A995-22D1-6477-A8BE4CFF55F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11700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B229FEC8-C222-3FF2-F99B-90779CFE0BD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70991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BF1AE532-9D24-06AB-DFC6-B03CD9E927E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70991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Source text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524FB7-7A56-40B2-DF32-EEB0439C8D5E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 dirty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2E6BAF-4890-A7A9-E91B-CB11B66AB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751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36">
          <p15:clr>
            <a:srgbClr val="FBAE40"/>
          </p15:clr>
        </p15:guide>
        <p15:guide id="3" pos="2968">
          <p15:clr>
            <a:srgbClr val="FBAE40"/>
          </p15:clr>
        </p15:guide>
        <p15:guide id="4" pos="5576">
          <p15:clr>
            <a:srgbClr val="FBAE40"/>
          </p15:clr>
        </p15:guide>
        <p15:guide id="5" pos="5918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76E9-667A-5526-9A9A-E904E75C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AE0C51F-EAAE-BB91-B3EA-D7309A1519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61649-6E33-4E5C-2DB6-4AD34B69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66B8A-6212-5E28-1C90-8165E20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728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DA63C-2CBF-399C-F044-1A056095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2E63B-7E42-064A-581A-472339C2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646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202FD8-A655-5932-9B0D-A4D220B8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D1224-B919-7C31-4498-BB469A1E0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39F83-BC92-CA9E-9DF9-BCD410D64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FBBFC1-0C98-42EF-BABD-77EE4FDFDDB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A931C-0385-5898-FBFA-222D38A28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C5F12-1E1A-D9A8-74BB-79562095D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4ACEE1-24BF-4823-88E7-EB93A3CF8E9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E45BB4-A796-5333-86F3-A84E91E3D27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195304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4207CB-DD99-F060-65B1-D2C7B78EFE1B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1565"/>
            <a:ext cx="12193200" cy="50643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C14873-1689-00BC-0668-4558BBED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11472836" cy="3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39ED5-5127-DC9F-A82E-954979F79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1655763"/>
            <a:ext cx="11472837" cy="43227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A258C-4C18-5C44-A4F3-385552EB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4808" y="6534000"/>
            <a:ext cx="1800044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25/09/2024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DF474-D74E-FDE6-3B16-079AA808A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Presentation title [edit in Insert menu &gt; Header&amp;Footer dialog]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A291E-A932-8EA3-4E67-A5860B0D9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618" y="6534000"/>
            <a:ext cx="44058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fld id="{A74D77B2-59DE-4377-9ACD-79217BB284D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03181E-D9BB-EDB9-F488-B4AC1D1F593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244612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2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j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9388" indent="-179388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79388" indent="-179388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56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8pPr>
      <a:lvl9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32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7">
          <p15:clr>
            <a:srgbClr val="F26B43"/>
          </p15:clr>
        </p15:guide>
        <p15:guide id="4" pos="7454">
          <p15:clr>
            <a:srgbClr val="F26B43"/>
          </p15:clr>
        </p15:guide>
        <p15:guide id="5" orient="horz" pos="1043">
          <p15:clr>
            <a:srgbClr val="F26B43"/>
          </p15:clr>
        </p15:guide>
        <p15:guide id="6" orient="horz" pos="3766">
          <p15:clr>
            <a:srgbClr val="F26B43"/>
          </p15:clr>
        </p15:guide>
        <p15:guide id="7" orient="horz" pos="40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assets.informa.com/connectls/2027/Operations/IWCE/SPEX%20Manual/Rules%20&amp;%20Regs/23_Island%20Booth%20Rules%20IWCE27.docx" TargetMode="External"/><Relationship Id="rId7" Type="http://schemas.openxmlformats.org/officeDocument/2006/relationships/hyperlink" Target="https://assets.informa.com/connectls/2027/Operations/IWCE/SPEX%20Manual/Rules%20&amp;%20Regs/20_%20Standard%20Linear%20Booth%20Rules%20IWCE27.docx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ssets.informa.com/connectls/2027/Operations/IWCE/SPEX%20Manual/Rules%20&amp;%20Regs/22_Perimeter%20Booth%20Rules%20IWCE27.docx" TargetMode="External"/><Relationship Id="rId5" Type="http://schemas.openxmlformats.org/officeDocument/2006/relationships/hyperlink" Target="https://assets.informa.com/connectls/2027/Operations/IWCE/SPEX%20Manual/Rules%20&amp;%20Regs/21_Peninsula%20Booth%20Rules%20IWCE27.docx" TargetMode="Externa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7C3624-3D11-874C-A5E3-2061CFA8C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743" y="1752599"/>
            <a:ext cx="4343400" cy="1436915"/>
          </a:xfrm>
        </p:spPr>
        <p:txBody>
          <a:bodyPr/>
          <a:lstStyle/>
          <a:p>
            <a:r>
              <a:rPr lang="en-US" sz="4000" u="none" dirty="0"/>
              <a:t>STAND RULES &amp; REGULATIONS</a:t>
            </a:r>
            <a:endParaRPr lang="en-GB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AD490-BC0D-BF7C-1B29-A4E9483C3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3" y="507273"/>
            <a:ext cx="3421480" cy="103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233C8-974D-1BF1-789D-BAB9D886E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F1D3-6AD9-CCBF-6535-005B8D593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6" name="Title"/>
          <p:cNvSpPr txBox="1"/>
          <p:nvPr/>
        </p:nvSpPr>
        <p:spPr>
          <a:xfrm>
            <a:off x="548640" y="914400"/>
            <a:ext cx="110642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</a:rPr>
              <a:t>Rules at a Glance</a:t>
            </a:r>
          </a:p>
        </p:txBody>
      </p:sp>
      <p:sp>
        <p:nvSpPr>
          <p:cNvPr id="7" name="Glance card"/>
          <p:cNvSpPr/>
          <p:nvPr/>
        </p:nvSpPr>
        <p:spPr>
          <a:xfrm>
            <a:off x="548640" y="1783080"/>
            <a:ext cx="3514344" cy="2697480"/>
          </a:xfrm>
          <a:prstGeom prst="roundRect">
            <a:avLst>
              <a:gd name="adj" fmla="val 5118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Glance stat 16'"/>
          <p:cNvSpPr txBox="1"/>
          <p:nvPr/>
        </p:nvSpPr>
        <p:spPr>
          <a:xfrm>
            <a:off x="822959" y="1920240"/>
            <a:ext cx="2965704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6600" b="1">
                <a:solidFill>
                  <a:srgbClr val="4DA3FF"/>
                </a:solidFill>
              </a:rPr>
              <a:t>16'</a:t>
            </a:r>
          </a:p>
        </p:txBody>
      </p:sp>
      <p:sp>
        <p:nvSpPr>
          <p:cNvPr id="9" name="Glance text"/>
          <p:cNvSpPr txBox="1"/>
          <p:nvPr/>
        </p:nvSpPr>
        <p:spPr>
          <a:xfrm>
            <a:off x="822959" y="3063240"/>
            <a:ext cx="2965704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Max structure height</a:t>
            </a:r>
          </a:p>
          <a:p>
            <a:pPr algn="l">
              <a:spcBef>
                <a:spcPts val="400"/>
              </a:spcBef>
            </a:pPr>
            <a:r>
              <a:rPr sz="1400" b="0">
                <a:solidFill>
                  <a:srgbClr val="C9D6E8"/>
                </a:solidFill>
              </a:rPr>
              <a:t>Island and peninsula booths. Exhibits of 3,600 sq ft or larger may request up to 20'.</a:t>
            </a:r>
          </a:p>
        </p:txBody>
      </p:sp>
      <p:sp>
        <p:nvSpPr>
          <p:cNvPr id="10" name="Glance card"/>
          <p:cNvSpPr/>
          <p:nvPr/>
        </p:nvSpPr>
        <p:spPr>
          <a:xfrm>
            <a:off x="4337304" y="1783080"/>
            <a:ext cx="3514344" cy="2697480"/>
          </a:xfrm>
          <a:prstGeom prst="roundRect">
            <a:avLst>
              <a:gd name="adj" fmla="val 5118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Glance stat 20'"/>
          <p:cNvSpPr txBox="1"/>
          <p:nvPr/>
        </p:nvSpPr>
        <p:spPr>
          <a:xfrm>
            <a:off x="4611624" y="1920240"/>
            <a:ext cx="2965704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6600" b="1">
                <a:solidFill>
                  <a:srgbClr val="4DA3FF"/>
                </a:solidFill>
              </a:rPr>
              <a:t>20'</a:t>
            </a:r>
          </a:p>
        </p:txBody>
      </p:sp>
      <p:sp>
        <p:nvSpPr>
          <p:cNvPr id="12" name="Glance text"/>
          <p:cNvSpPr txBox="1"/>
          <p:nvPr/>
        </p:nvSpPr>
        <p:spPr>
          <a:xfrm>
            <a:off x="4611624" y="3063240"/>
            <a:ext cx="2965704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Max hanging sign height</a:t>
            </a:r>
          </a:p>
          <a:p>
            <a:pPr algn="l">
              <a:spcBef>
                <a:spcPts val="400"/>
              </a:spcBef>
            </a:pPr>
            <a:r>
              <a:rPr sz="1400" b="0">
                <a:solidFill>
                  <a:srgbClr val="C9D6E8"/>
                </a:solidFill>
              </a:rPr>
              <a:t>Booths of 20'x20' or larger, with written approval 45 days before move-in.</a:t>
            </a:r>
          </a:p>
        </p:txBody>
      </p:sp>
      <p:sp>
        <p:nvSpPr>
          <p:cNvPr id="13" name="Glance card"/>
          <p:cNvSpPr/>
          <p:nvPr/>
        </p:nvSpPr>
        <p:spPr>
          <a:xfrm>
            <a:off x="8125968" y="1783080"/>
            <a:ext cx="3514344" cy="2697480"/>
          </a:xfrm>
          <a:prstGeom prst="roundRect">
            <a:avLst>
              <a:gd name="adj" fmla="val 5118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Glance stat 18+"/>
          <p:cNvSpPr txBox="1"/>
          <p:nvPr/>
        </p:nvSpPr>
        <p:spPr>
          <a:xfrm>
            <a:off x="8400288" y="1920240"/>
            <a:ext cx="2965704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6600" b="1">
                <a:solidFill>
                  <a:srgbClr val="4DA3FF"/>
                </a:solidFill>
              </a:rPr>
              <a:t>18+</a:t>
            </a:r>
          </a:p>
        </p:txBody>
      </p:sp>
      <p:sp>
        <p:nvSpPr>
          <p:cNvPr id="15" name="Glance text"/>
          <p:cNvSpPr txBox="1"/>
          <p:nvPr/>
        </p:nvSpPr>
        <p:spPr>
          <a:xfrm>
            <a:off x="8400288" y="3063240"/>
            <a:ext cx="2965704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Exhibit floor age limit</a:t>
            </a:r>
          </a:p>
          <a:p>
            <a:pPr algn="l">
              <a:spcBef>
                <a:spcPts val="400"/>
              </a:spcBef>
            </a:pPr>
            <a:r>
              <a:rPr sz="1400" b="0">
                <a:solidFill>
                  <a:srgbClr val="C9D6E8"/>
                </a:solidFill>
              </a:rPr>
              <a:t>No one under 18, including infants. A badge is required on the show floor.</a:t>
            </a:r>
          </a:p>
        </p:txBody>
      </p:sp>
      <p:sp>
        <p:nvSpPr>
          <p:cNvPr id="16" name="Responsibility banner"/>
          <p:cNvSpPr/>
          <p:nvPr/>
        </p:nvSpPr>
        <p:spPr>
          <a:xfrm>
            <a:off x="548640" y="4754880"/>
            <a:ext cx="11091672" cy="1325880"/>
          </a:xfrm>
          <a:prstGeom prst="roundRect">
            <a:avLst>
              <a:gd name="adj" fmla="val 731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Icon circle"/>
          <p:cNvSpPr/>
          <p:nvPr/>
        </p:nvSpPr>
        <p:spPr>
          <a:xfrm>
            <a:off x="822960" y="5074920"/>
            <a:ext cx="685800" cy="68580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Icon" descr="FaShield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5246370"/>
            <a:ext cx="342900" cy="342900"/>
          </a:xfrm>
          <a:prstGeom prst="rect">
            <a:avLst/>
          </a:prstGeom>
        </p:spPr>
      </p:pic>
      <p:sp>
        <p:nvSpPr>
          <p:cNvPr id="19" name="Responsibility text"/>
          <p:cNvSpPr txBox="1"/>
          <p:nvPr/>
        </p:nvSpPr>
        <p:spPr>
          <a:xfrm>
            <a:off x="1783080" y="4892040"/>
            <a:ext cx="960120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Exhibitor responsibility</a:t>
            </a:r>
          </a:p>
          <a:p>
            <a:pPr algn="l">
              <a:spcBef>
                <a:spcPts val="400"/>
              </a:spcBef>
            </a:pPr>
            <a:r>
              <a:rPr sz="1400" b="0">
                <a:solidFill>
                  <a:srgbClr val="C9D6E8"/>
                </a:solidFill>
              </a:rPr>
              <a:t>ADA compliance, security, insurance and indemnification. Booths of 10'x20' or larger submit a rendering to Show Management and wait for approval before building.</a:t>
            </a:r>
          </a:p>
        </p:txBody>
      </p:sp>
    </p:spTree>
    <p:extLst>
      <p:ext uri="{BB962C8B-B14F-4D97-AF65-F5344CB8AC3E}">
        <p14:creationId xmlns:p14="http://schemas.microsoft.com/office/powerpoint/2010/main" val="1256277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33CD27-2DCA-4C47-587D-DDFF54143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10C228-51FD-ADF9-2633-E63BDFB33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6" name="Title"/>
          <p:cNvSpPr txBox="1"/>
          <p:nvPr/>
        </p:nvSpPr>
        <p:spPr>
          <a:xfrm>
            <a:off x="548640" y="1003161"/>
            <a:ext cx="1106424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 dirty="0">
                <a:solidFill>
                  <a:srgbClr val="FFFFFF"/>
                </a:solidFill>
              </a:rPr>
              <a:t>Standard Linear Booth Regulations</a:t>
            </a:r>
            <a:r>
              <a:rPr lang="en-GB" sz="3600" b="1" dirty="0">
                <a:solidFill>
                  <a:srgbClr val="FFFFFF"/>
                </a:solidFill>
              </a:rPr>
              <a:t> at a Glance</a:t>
            </a:r>
            <a:endParaRPr sz="3600" b="1" dirty="0">
              <a:solidFill>
                <a:srgbClr val="FFFFFF"/>
              </a:solidFill>
            </a:endParaRPr>
          </a:p>
        </p:txBody>
      </p:sp>
      <p:sp>
        <p:nvSpPr>
          <p:cNvPr id="7" name="Diagram card"/>
          <p:cNvSpPr/>
          <p:nvPr/>
        </p:nvSpPr>
        <p:spPr>
          <a:xfrm>
            <a:off x="548640" y="1783080"/>
            <a:ext cx="4023360" cy="3291840"/>
          </a:xfrm>
          <a:prstGeom prst="roundRect">
            <a:avLst>
              <a:gd name="adj" fmla="val 4736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Wall"/>
          <p:cNvSpPr/>
          <p:nvPr/>
        </p:nvSpPr>
        <p:spPr>
          <a:xfrm>
            <a:off x="822959" y="2011680"/>
            <a:ext cx="3474720" cy="274320"/>
          </a:xfrm>
          <a:prstGeom prst="rect">
            <a:avLst/>
          </a:prstGeom>
          <a:solidFill>
            <a:srgbClr val="2F5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FFFFFF"/>
                </a:solidFill>
              </a:rPr>
              <a:t>Back wall</a:t>
            </a:r>
          </a:p>
        </p:txBody>
      </p:sp>
      <p:sp>
        <p:nvSpPr>
          <p:cNvPr id="9" name="Diagram block"/>
          <p:cNvSpPr/>
          <p:nvPr/>
        </p:nvSpPr>
        <p:spPr>
          <a:xfrm>
            <a:off x="822959" y="2286000"/>
            <a:ext cx="914400" cy="1554480"/>
          </a:xfrm>
          <a:prstGeom prst="rect">
            <a:avLst/>
          </a:prstGeom>
          <a:solidFill>
            <a:srgbClr val="002244"/>
          </a:solidFill>
          <a:ln w="12700">
            <a:solidFill>
              <a:srgbClr val="2F5F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Neighbor</a:t>
            </a:r>
          </a:p>
        </p:txBody>
      </p:sp>
      <p:sp>
        <p:nvSpPr>
          <p:cNvPr id="10" name="Diagram block"/>
          <p:cNvSpPr/>
          <p:nvPr/>
        </p:nvSpPr>
        <p:spPr>
          <a:xfrm>
            <a:off x="1737360" y="2286000"/>
            <a:ext cx="1645920" cy="155448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200" b="1">
                <a:solidFill>
                  <a:srgbClr val="002244"/>
                </a:solidFill>
              </a:rPr>
              <a:t>Your booth</a:t>
            </a:r>
          </a:p>
        </p:txBody>
      </p:sp>
      <p:sp>
        <p:nvSpPr>
          <p:cNvPr id="11" name="Diagram block"/>
          <p:cNvSpPr/>
          <p:nvPr/>
        </p:nvSpPr>
        <p:spPr>
          <a:xfrm>
            <a:off x="3383279" y="2286000"/>
            <a:ext cx="914400" cy="1554480"/>
          </a:xfrm>
          <a:prstGeom prst="rect">
            <a:avLst/>
          </a:prstGeom>
          <a:solidFill>
            <a:srgbClr val="002244"/>
          </a:solidFill>
          <a:ln w="12700">
            <a:solidFill>
              <a:srgbClr val="2F5F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Neighbor</a:t>
            </a:r>
          </a:p>
        </p:txBody>
      </p:sp>
      <p:sp>
        <p:nvSpPr>
          <p:cNvPr id="12" name="Diagram block"/>
          <p:cNvSpPr/>
          <p:nvPr/>
        </p:nvSpPr>
        <p:spPr>
          <a:xfrm>
            <a:off x="822959" y="3931920"/>
            <a:ext cx="3474720" cy="59436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13" name="Diagram caption"/>
          <p:cNvSpPr txBox="1"/>
          <p:nvPr/>
        </p:nvSpPr>
        <p:spPr>
          <a:xfrm>
            <a:off x="822959" y="461772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C9D6E8"/>
                </a:solidFill>
              </a:rPr>
              <a:t>Top-down schematic, not to scale</a:t>
            </a:r>
          </a:p>
        </p:txBody>
      </p:sp>
      <p:sp>
        <p:nvSpPr>
          <p:cNvPr id="14" name="Stat card"/>
          <p:cNvSpPr/>
          <p:nvPr/>
        </p:nvSpPr>
        <p:spPr>
          <a:xfrm>
            <a:off x="54864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tat 8'"/>
          <p:cNvSpPr txBox="1"/>
          <p:nvPr/>
        </p:nvSpPr>
        <p:spPr>
          <a:xfrm>
            <a:off x="73152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8'</a:t>
            </a:r>
          </a:p>
        </p:txBody>
      </p:sp>
      <p:sp>
        <p:nvSpPr>
          <p:cNvPr id="16" name="Stat label"/>
          <p:cNvSpPr txBox="1"/>
          <p:nvPr/>
        </p:nvSpPr>
        <p:spPr>
          <a:xfrm>
            <a:off x="73152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height, back 5'</a:t>
            </a:r>
          </a:p>
        </p:txBody>
      </p:sp>
      <p:sp>
        <p:nvSpPr>
          <p:cNvPr id="17" name="Stat card"/>
          <p:cNvSpPr/>
          <p:nvPr/>
        </p:nvSpPr>
        <p:spPr>
          <a:xfrm>
            <a:off x="265176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tat 4'"/>
          <p:cNvSpPr txBox="1"/>
          <p:nvPr/>
        </p:nvSpPr>
        <p:spPr>
          <a:xfrm>
            <a:off x="283464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4'</a:t>
            </a:r>
          </a:p>
        </p:txBody>
      </p:sp>
      <p:sp>
        <p:nvSpPr>
          <p:cNvPr id="19" name="Stat label"/>
          <p:cNvSpPr txBox="1"/>
          <p:nvPr/>
        </p:nvSpPr>
        <p:spPr>
          <a:xfrm>
            <a:off x="283464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height, front 5'</a:t>
            </a:r>
          </a:p>
        </p:txBody>
      </p:sp>
      <p:sp>
        <p:nvSpPr>
          <p:cNvPr id="20" name="Rule card"/>
          <p:cNvSpPr/>
          <p:nvPr/>
        </p:nvSpPr>
        <p:spPr>
          <a:xfrm>
            <a:off x="4937760" y="178308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ule: Definition"/>
          <p:cNvSpPr txBox="1"/>
          <p:nvPr/>
        </p:nvSpPr>
        <p:spPr>
          <a:xfrm>
            <a:off x="5166360" y="1892807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DEFINITION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One or more standard 10'x10' booth units in a straight line.</a:t>
            </a:r>
          </a:p>
        </p:txBody>
      </p:sp>
      <p:sp>
        <p:nvSpPr>
          <p:cNvPr id="22" name="Rule card"/>
          <p:cNvSpPr/>
          <p:nvPr/>
        </p:nvSpPr>
        <p:spPr>
          <a:xfrm>
            <a:off x="4937760" y="297180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ule: Height"/>
          <p:cNvSpPr txBox="1"/>
          <p:nvPr/>
        </p:nvSpPr>
        <p:spPr>
          <a:xfrm>
            <a:off x="5166360" y="308152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HEIGHT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Back 5' of booth up to 8'. Front 5' up to 4'. Machinery, equipment or products on platforms or counters can't break these limits.</a:t>
            </a:r>
          </a:p>
        </p:txBody>
      </p:sp>
      <p:sp>
        <p:nvSpPr>
          <p:cNvPr id="24" name="Rule card"/>
          <p:cNvSpPr/>
          <p:nvPr/>
        </p:nvSpPr>
        <p:spPr>
          <a:xfrm>
            <a:off x="4937760" y="416052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ule: Sightline"/>
          <p:cNvSpPr txBox="1"/>
          <p:nvPr/>
        </p:nvSpPr>
        <p:spPr>
          <a:xfrm>
            <a:off x="5166360" y="427024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SIGHTLINE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Displays over 4' high must sit away from the 5'x10' sightline area at the front of the booth, keeping a see-through lane for neighbors.</a:t>
            </a:r>
          </a:p>
        </p:txBody>
      </p:sp>
      <p:sp>
        <p:nvSpPr>
          <p:cNvPr id="26" name="Rule card"/>
          <p:cNvSpPr/>
          <p:nvPr/>
        </p:nvSpPr>
        <p:spPr>
          <a:xfrm>
            <a:off x="4937760" y="534924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ule: Columns &amp; signs"/>
          <p:cNvSpPr txBox="1"/>
          <p:nvPr/>
        </p:nvSpPr>
        <p:spPr>
          <a:xfrm>
            <a:off x="5166360" y="545896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COLUMNS &amp; SIGNS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Booths 10'x20' or larger may request one 4 sq ft or two 2 sq ft pillar areas up to 8' tall. Hanging signs need a 20'x20' or larger booth.</a:t>
            </a:r>
          </a:p>
        </p:txBody>
      </p:sp>
    </p:spTree>
    <p:extLst>
      <p:ext uri="{BB962C8B-B14F-4D97-AF65-F5344CB8AC3E}">
        <p14:creationId xmlns:p14="http://schemas.microsoft.com/office/powerpoint/2010/main" val="46108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75503F-24EF-5BBD-630F-2E198B381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90AF02-52BF-2E9C-5A59-38FD32A17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1003161"/>
            <a:ext cx="1106424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3600" b="1" dirty="0">
                <a:solidFill>
                  <a:srgbClr val="FFFFFF"/>
                </a:solidFill>
              </a:rPr>
              <a:t>Peninsula Booth Regulations</a:t>
            </a:r>
            <a:r>
              <a:rPr lang="en-GB" sz="3600" b="1" dirty="0">
                <a:solidFill>
                  <a:srgbClr val="FFFFFF"/>
                </a:solidFill>
              </a:rPr>
              <a:t> at a Glance</a:t>
            </a:r>
            <a:endParaRPr sz="3600" b="1" dirty="0">
              <a:solidFill>
                <a:srgbClr val="FFFFFF"/>
              </a:solidFill>
            </a:endParaRPr>
          </a:p>
        </p:txBody>
      </p:sp>
      <p:sp>
        <p:nvSpPr>
          <p:cNvPr id="5" name="Diagram card"/>
          <p:cNvSpPr/>
          <p:nvPr/>
        </p:nvSpPr>
        <p:spPr>
          <a:xfrm>
            <a:off x="548640" y="1783080"/>
            <a:ext cx="4023360" cy="3291840"/>
          </a:xfrm>
          <a:prstGeom prst="roundRect">
            <a:avLst>
              <a:gd name="adj" fmla="val 4736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Diagram block"/>
          <p:cNvSpPr/>
          <p:nvPr/>
        </p:nvSpPr>
        <p:spPr>
          <a:xfrm>
            <a:off x="1508760" y="2011680"/>
            <a:ext cx="2103120" cy="777240"/>
          </a:xfrm>
          <a:prstGeom prst="rect">
            <a:avLst/>
          </a:prstGeom>
          <a:solidFill>
            <a:srgbClr val="002244"/>
          </a:solidFill>
          <a:ln w="12700">
            <a:solidFill>
              <a:srgbClr val="2F5F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Linear booths (backed together)</a:t>
            </a:r>
          </a:p>
        </p:txBody>
      </p:sp>
      <p:sp>
        <p:nvSpPr>
          <p:cNvPr id="7" name="Diagram block"/>
          <p:cNvSpPr/>
          <p:nvPr/>
        </p:nvSpPr>
        <p:spPr>
          <a:xfrm>
            <a:off x="1508760" y="2788920"/>
            <a:ext cx="2103120" cy="132588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200" b="1">
                <a:solidFill>
                  <a:srgbClr val="002244"/>
                </a:solidFill>
              </a:rPr>
              <a:t>Your booth</a:t>
            </a:r>
          </a:p>
        </p:txBody>
      </p:sp>
      <p:sp>
        <p:nvSpPr>
          <p:cNvPr id="8" name="Diagram block"/>
          <p:cNvSpPr/>
          <p:nvPr/>
        </p:nvSpPr>
        <p:spPr>
          <a:xfrm>
            <a:off x="822959" y="2011680"/>
            <a:ext cx="685800" cy="210312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9" name="Diagram block"/>
          <p:cNvSpPr/>
          <p:nvPr/>
        </p:nvSpPr>
        <p:spPr>
          <a:xfrm>
            <a:off x="3611879" y="2011680"/>
            <a:ext cx="685800" cy="210312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10" name="Diagram block"/>
          <p:cNvSpPr/>
          <p:nvPr/>
        </p:nvSpPr>
        <p:spPr>
          <a:xfrm>
            <a:off x="822959" y="4114800"/>
            <a:ext cx="3474720" cy="45720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11" name="Diagram caption"/>
          <p:cNvSpPr txBox="1"/>
          <p:nvPr/>
        </p:nvSpPr>
        <p:spPr>
          <a:xfrm>
            <a:off x="822959" y="461772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C9D6E8"/>
                </a:solidFill>
              </a:rPr>
              <a:t>Top-down schematic, not to scale</a:t>
            </a:r>
          </a:p>
        </p:txBody>
      </p:sp>
      <p:sp>
        <p:nvSpPr>
          <p:cNvPr id="12" name="Stat card"/>
          <p:cNvSpPr/>
          <p:nvPr/>
        </p:nvSpPr>
        <p:spPr>
          <a:xfrm>
            <a:off x="54864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tat 16'"/>
          <p:cNvSpPr txBox="1"/>
          <p:nvPr/>
        </p:nvSpPr>
        <p:spPr>
          <a:xfrm>
            <a:off x="73152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16'</a:t>
            </a:r>
          </a:p>
        </p:txBody>
      </p:sp>
      <p:sp>
        <p:nvSpPr>
          <p:cNvPr id="14" name="Stat label"/>
          <p:cNvSpPr txBox="1"/>
          <p:nvPr/>
        </p:nvSpPr>
        <p:spPr>
          <a:xfrm>
            <a:off x="73152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structure height</a:t>
            </a:r>
          </a:p>
        </p:txBody>
      </p:sp>
      <p:sp>
        <p:nvSpPr>
          <p:cNvPr id="15" name="Stat card"/>
          <p:cNvSpPr/>
          <p:nvPr/>
        </p:nvSpPr>
        <p:spPr>
          <a:xfrm>
            <a:off x="265176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tat 20'"/>
          <p:cNvSpPr txBox="1"/>
          <p:nvPr/>
        </p:nvSpPr>
        <p:spPr>
          <a:xfrm>
            <a:off x="283464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20'</a:t>
            </a:r>
          </a:p>
        </p:txBody>
      </p:sp>
      <p:sp>
        <p:nvSpPr>
          <p:cNvPr id="17" name="Stat label"/>
          <p:cNvSpPr txBox="1"/>
          <p:nvPr/>
        </p:nvSpPr>
        <p:spPr>
          <a:xfrm>
            <a:off x="283464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sign height</a:t>
            </a:r>
          </a:p>
        </p:txBody>
      </p:sp>
      <p:sp>
        <p:nvSpPr>
          <p:cNvPr id="18" name="Rule card"/>
          <p:cNvSpPr/>
          <p:nvPr/>
        </p:nvSpPr>
        <p:spPr>
          <a:xfrm>
            <a:off x="4937760" y="178308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ule: Definition"/>
          <p:cNvSpPr txBox="1"/>
          <p:nvPr/>
        </p:nvSpPr>
        <p:spPr>
          <a:xfrm>
            <a:off x="5166360" y="1892807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DEFINITION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At least four linear booths (two backed up to two), aisles on 3 sides, 20'x20' or larger. Booth drawings need approval.</a:t>
            </a:r>
          </a:p>
        </p:txBody>
      </p:sp>
      <p:sp>
        <p:nvSpPr>
          <p:cNvPr id="20" name="Rule card"/>
          <p:cNvSpPr/>
          <p:nvPr/>
        </p:nvSpPr>
        <p:spPr>
          <a:xfrm>
            <a:off x="4937760" y="297180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ule: Height"/>
          <p:cNvSpPr txBox="1"/>
          <p:nvPr/>
        </p:nvSpPr>
        <p:spPr>
          <a:xfrm>
            <a:off x="5166360" y="308152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HEIGHT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Max structure height 16'. Exhibits of 3,600 sq ft+ may request a variance up to 20', within the booth width. Check hall ceiling diagrams.</a:t>
            </a:r>
          </a:p>
        </p:txBody>
      </p:sp>
      <p:sp>
        <p:nvSpPr>
          <p:cNvPr id="22" name="Rule card"/>
          <p:cNvSpPr/>
          <p:nvPr/>
        </p:nvSpPr>
        <p:spPr>
          <a:xfrm>
            <a:off x="4937760" y="416052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ule: Hanging signs"/>
          <p:cNvSpPr txBox="1"/>
          <p:nvPr/>
        </p:nvSpPr>
        <p:spPr>
          <a:xfrm>
            <a:off x="5166360" y="427024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HANGING SIGNS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Show Management approval in writing 45 days before move-in. Max 20' high, 3' above tallest structure, max 50% of booth width.</a:t>
            </a:r>
          </a:p>
        </p:txBody>
      </p:sp>
      <p:sp>
        <p:nvSpPr>
          <p:cNvPr id="24" name="Rule card"/>
          <p:cNvSpPr/>
          <p:nvPr/>
        </p:nvSpPr>
        <p:spPr>
          <a:xfrm>
            <a:off x="4937760" y="534924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ule: Walls, floors &amp; structures"/>
          <p:cNvSpPr txBox="1"/>
          <p:nvPr/>
        </p:nvSpPr>
        <p:spPr>
          <a:xfrm>
            <a:off x="5166360" y="545896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WALLS, FLOORS &amp; STRUCTURES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20% of perimeter open; walls finished both sides. Full carpet, ADA ramp on raised floors. Multi-story, canopies, ceilings need pre-approval.</a:t>
            </a:r>
          </a:p>
        </p:txBody>
      </p:sp>
    </p:spTree>
    <p:extLst>
      <p:ext uri="{BB962C8B-B14F-4D97-AF65-F5344CB8AC3E}">
        <p14:creationId xmlns:p14="http://schemas.microsoft.com/office/powerpoint/2010/main" val="1208757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2FBEF-15A7-6E88-A575-9D781300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3B059-46C6-8266-ACB3-E1FB6F5C7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1003161"/>
            <a:ext cx="1106424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3600" b="1" dirty="0">
                <a:solidFill>
                  <a:srgbClr val="FFFFFF"/>
                </a:solidFill>
              </a:rPr>
              <a:t>Island Booth Regulations</a:t>
            </a:r>
            <a:r>
              <a:rPr lang="en-GB" sz="3600" b="1" dirty="0">
                <a:solidFill>
                  <a:srgbClr val="FFFFFF"/>
                </a:solidFill>
              </a:rPr>
              <a:t> at a Glance</a:t>
            </a:r>
            <a:endParaRPr sz="3600" b="1" dirty="0">
              <a:solidFill>
                <a:srgbClr val="FFFFFF"/>
              </a:solidFill>
            </a:endParaRPr>
          </a:p>
        </p:txBody>
      </p:sp>
      <p:sp>
        <p:nvSpPr>
          <p:cNvPr id="5" name="Diagram card"/>
          <p:cNvSpPr/>
          <p:nvPr/>
        </p:nvSpPr>
        <p:spPr>
          <a:xfrm>
            <a:off x="548640" y="1783080"/>
            <a:ext cx="4023360" cy="3291840"/>
          </a:xfrm>
          <a:prstGeom prst="roundRect">
            <a:avLst>
              <a:gd name="adj" fmla="val 4736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Diagram block"/>
          <p:cNvSpPr/>
          <p:nvPr/>
        </p:nvSpPr>
        <p:spPr>
          <a:xfrm>
            <a:off x="822959" y="2011680"/>
            <a:ext cx="3474720" cy="256032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Diagram block"/>
          <p:cNvSpPr/>
          <p:nvPr/>
        </p:nvSpPr>
        <p:spPr>
          <a:xfrm>
            <a:off x="1508760" y="2468880"/>
            <a:ext cx="2103120" cy="164592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200" b="1">
                <a:solidFill>
                  <a:srgbClr val="002244"/>
                </a:solidFill>
              </a:rPr>
              <a:t>Your booth</a:t>
            </a:r>
          </a:p>
        </p:txBody>
      </p:sp>
      <p:sp>
        <p:nvSpPr>
          <p:cNvPr id="8" name="Diagram block"/>
          <p:cNvSpPr/>
          <p:nvPr/>
        </p:nvSpPr>
        <p:spPr>
          <a:xfrm>
            <a:off x="822959" y="2011680"/>
            <a:ext cx="3474720" cy="45720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9" name="Diagram block"/>
          <p:cNvSpPr/>
          <p:nvPr/>
        </p:nvSpPr>
        <p:spPr>
          <a:xfrm>
            <a:off x="822959" y="4114800"/>
            <a:ext cx="3474720" cy="45720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10" name="Diagram block"/>
          <p:cNvSpPr/>
          <p:nvPr/>
        </p:nvSpPr>
        <p:spPr>
          <a:xfrm>
            <a:off x="822959" y="2468880"/>
            <a:ext cx="685800" cy="164592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11" name="Diagram block"/>
          <p:cNvSpPr/>
          <p:nvPr/>
        </p:nvSpPr>
        <p:spPr>
          <a:xfrm>
            <a:off x="3611879" y="2468880"/>
            <a:ext cx="685800" cy="164592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12" name="Diagram caption"/>
          <p:cNvSpPr txBox="1"/>
          <p:nvPr/>
        </p:nvSpPr>
        <p:spPr>
          <a:xfrm>
            <a:off x="822959" y="461772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C9D6E8"/>
                </a:solidFill>
              </a:rPr>
              <a:t>Top-down schematic, not to scale</a:t>
            </a:r>
          </a:p>
        </p:txBody>
      </p:sp>
      <p:sp>
        <p:nvSpPr>
          <p:cNvPr id="13" name="Stat card"/>
          <p:cNvSpPr/>
          <p:nvPr/>
        </p:nvSpPr>
        <p:spPr>
          <a:xfrm>
            <a:off x="54864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tat 16'"/>
          <p:cNvSpPr txBox="1"/>
          <p:nvPr/>
        </p:nvSpPr>
        <p:spPr>
          <a:xfrm>
            <a:off x="73152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16'</a:t>
            </a:r>
          </a:p>
        </p:txBody>
      </p:sp>
      <p:sp>
        <p:nvSpPr>
          <p:cNvPr id="15" name="Stat label"/>
          <p:cNvSpPr txBox="1"/>
          <p:nvPr/>
        </p:nvSpPr>
        <p:spPr>
          <a:xfrm>
            <a:off x="73152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structure height</a:t>
            </a:r>
          </a:p>
        </p:txBody>
      </p:sp>
      <p:sp>
        <p:nvSpPr>
          <p:cNvPr id="16" name="Stat card"/>
          <p:cNvSpPr/>
          <p:nvPr/>
        </p:nvSpPr>
        <p:spPr>
          <a:xfrm>
            <a:off x="265176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Stat 20'"/>
          <p:cNvSpPr txBox="1"/>
          <p:nvPr/>
        </p:nvSpPr>
        <p:spPr>
          <a:xfrm>
            <a:off x="283464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20'</a:t>
            </a:r>
          </a:p>
        </p:txBody>
      </p:sp>
      <p:sp>
        <p:nvSpPr>
          <p:cNvPr id="18" name="Stat label"/>
          <p:cNvSpPr txBox="1"/>
          <p:nvPr/>
        </p:nvSpPr>
        <p:spPr>
          <a:xfrm>
            <a:off x="283464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sign height</a:t>
            </a:r>
          </a:p>
        </p:txBody>
      </p:sp>
      <p:sp>
        <p:nvSpPr>
          <p:cNvPr id="19" name="Rule card"/>
          <p:cNvSpPr/>
          <p:nvPr/>
        </p:nvSpPr>
        <p:spPr>
          <a:xfrm>
            <a:off x="4937760" y="178308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ule: Definition"/>
          <p:cNvSpPr txBox="1"/>
          <p:nvPr/>
        </p:nvSpPr>
        <p:spPr>
          <a:xfrm>
            <a:off x="5166360" y="1892807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DEFINITION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Any size booth exposed to aisles on all four sides, typically 20'x20' or larger. Max structure height 16'.</a:t>
            </a:r>
          </a:p>
        </p:txBody>
      </p:sp>
      <p:sp>
        <p:nvSpPr>
          <p:cNvPr id="21" name="Rule card"/>
          <p:cNvSpPr/>
          <p:nvPr/>
        </p:nvSpPr>
        <p:spPr>
          <a:xfrm>
            <a:off x="4937760" y="297180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ule: Height variance"/>
          <p:cNvSpPr txBox="1"/>
          <p:nvPr/>
        </p:nvSpPr>
        <p:spPr>
          <a:xfrm>
            <a:off x="5166360" y="308152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HEIGHT VARIANCE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Exhibits of 3,600 sq ft or larger may request a variance up to 20', within the contracted booth width. Check hall ceiling diagrams.</a:t>
            </a:r>
          </a:p>
        </p:txBody>
      </p:sp>
      <p:sp>
        <p:nvSpPr>
          <p:cNvPr id="23" name="Rule card"/>
          <p:cNvSpPr/>
          <p:nvPr/>
        </p:nvSpPr>
        <p:spPr>
          <a:xfrm>
            <a:off x="4937760" y="416052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ule: Hanging signs"/>
          <p:cNvSpPr txBox="1"/>
          <p:nvPr/>
        </p:nvSpPr>
        <p:spPr>
          <a:xfrm>
            <a:off x="5166360" y="427024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HANGING SIGNS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Show Management approval in writing 45 days before move-in. Max 20' high, 3' above tallest structure, max 50% of booth width.</a:t>
            </a:r>
          </a:p>
        </p:txBody>
      </p:sp>
      <p:sp>
        <p:nvSpPr>
          <p:cNvPr id="25" name="Rule card"/>
          <p:cNvSpPr/>
          <p:nvPr/>
        </p:nvSpPr>
        <p:spPr>
          <a:xfrm>
            <a:off x="4937760" y="534924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ule: Walls, floors &amp; structures"/>
          <p:cNvSpPr txBox="1"/>
          <p:nvPr/>
        </p:nvSpPr>
        <p:spPr>
          <a:xfrm>
            <a:off x="5166360" y="545896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WALLS, FLOORS &amp; STRUCTURES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20% of perimeter open; walls finished both sides. Full carpet, ADA ramp on raised floors. Multi-story, canopies, ceilings need pre-approval.</a:t>
            </a:r>
          </a:p>
        </p:txBody>
      </p:sp>
    </p:spTree>
    <p:extLst>
      <p:ext uri="{BB962C8B-B14F-4D97-AF65-F5344CB8AC3E}">
        <p14:creationId xmlns:p14="http://schemas.microsoft.com/office/powerpoint/2010/main" val="2866742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FEEEFA-B03C-29CA-2389-00F0C038A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C37AB0-31C4-C98F-BEBC-B53C09250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1003161"/>
            <a:ext cx="1106424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3600" b="1" dirty="0">
                <a:solidFill>
                  <a:srgbClr val="FFFFFF"/>
                </a:solidFill>
              </a:rPr>
              <a:t>Perimeter Booth Regulations</a:t>
            </a:r>
            <a:r>
              <a:rPr lang="en-GB" sz="3600" b="1" dirty="0">
                <a:solidFill>
                  <a:srgbClr val="FFFFFF"/>
                </a:solidFill>
              </a:rPr>
              <a:t> at a Glance</a:t>
            </a:r>
            <a:endParaRPr sz="3600" b="1" dirty="0">
              <a:solidFill>
                <a:srgbClr val="FFFFFF"/>
              </a:solidFill>
            </a:endParaRPr>
          </a:p>
        </p:txBody>
      </p:sp>
      <p:sp>
        <p:nvSpPr>
          <p:cNvPr id="5" name="Diagram card"/>
          <p:cNvSpPr/>
          <p:nvPr/>
        </p:nvSpPr>
        <p:spPr>
          <a:xfrm>
            <a:off x="548640" y="1783080"/>
            <a:ext cx="4023360" cy="3291840"/>
          </a:xfrm>
          <a:prstGeom prst="roundRect">
            <a:avLst>
              <a:gd name="adj" fmla="val 4736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Wall"/>
          <p:cNvSpPr/>
          <p:nvPr/>
        </p:nvSpPr>
        <p:spPr>
          <a:xfrm>
            <a:off x="822959" y="2011680"/>
            <a:ext cx="3474720" cy="274320"/>
          </a:xfrm>
          <a:prstGeom prst="rect">
            <a:avLst/>
          </a:prstGeom>
          <a:solidFill>
            <a:srgbClr val="2F5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FFFFFF"/>
                </a:solidFill>
              </a:rPr>
              <a:t>Outer perimeter wall</a:t>
            </a:r>
          </a:p>
        </p:txBody>
      </p:sp>
      <p:sp>
        <p:nvSpPr>
          <p:cNvPr id="7" name="Diagram block"/>
          <p:cNvSpPr/>
          <p:nvPr/>
        </p:nvSpPr>
        <p:spPr>
          <a:xfrm>
            <a:off x="822959" y="2286000"/>
            <a:ext cx="914400" cy="1554480"/>
          </a:xfrm>
          <a:prstGeom prst="rect">
            <a:avLst/>
          </a:prstGeom>
          <a:solidFill>
            <a:srgbClr val="002244"/>
          </a:solidFill>
          <a:ln w="12700">
            <a:solidFill>
              <a:srgbClr val="2F5F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Neighbor</a:t>
            </a:r>
          </a:p>
        </p:txBody>
      </p:sp>
      <p:sp>
        <p:nvSpPr>
          <p:cNvPr id="8" name="Diagram block"/>
          <p:cNvSpPr/>
          <p:nvPr/>
        </p:nvSpPr>
        <p:spPr>
          <a:xfrm>
            <a:off x="1737360" y="2286000"/>
            <a:ext cx="1645920" cy="155448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200" b="1">
                <a:solidFill>
                  <a:srgbClr val="002244"/>
                </a:solidFill>
              </a:rPr>
              <a:t>Your booth</a:t>
            </a:r>
          </a:p>
        </p:txBody>
      </p:sp>
      <p:sp>
        <p:nvSpPr>
          <p:cNvPr id="9" name="Diagram block"/>
          <p:cNvSpPr/>
          <p:nvPr/>
        </p:nvSpPr>
        <p:spPr>
          <a:xfrm>
            <a:off x="3383279" y="2286000"/>
            <a:ext cx="914400" cy="1554480"/>
          </a:xfrm>
          <a:prstGeom prst="rect">
            <a:avLst/>
          </a:prstGeom>
          <a:solidFill>
            <a:srgbClr val="002244"/>
          </a:solidFill>
          <a:ln w="12700">
            <a:solidFill>
              <a:srgbClr val="2F5F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Neighbor</a:t>
            </a:r>
          </a:p>
        </p:txBody>
      </p:sp>
      <p:sp>
        <p:nvSpPr>
          <p:cNvPr id="10" name="Diagram block"/>
          <p:cNvSpPr/>
          <p:nvPr/>
        </p:nvSpPr>
        <p:spPr>
          <a:xfrm>
            <a:off x="822959" y="3931920"/>
            <a:ext cx="3474720" cy="594360"/>
          </a:xfrm>
          <a:prstGeom prst="rect">
            <a:avLst/>
          </a:prstGeom>
          <a:solidFill>
            <a:srgbClr val="164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0" rIns="45720" bIns="0" rtlCol="0" anchor="ctr"/>
          <a:lstStyle/>
          <a:p>
            <a:pPr algn="ctr"/>
            <a:r>
              <a:rPr sz="1000" b="0">
                <a:solidFill>
                  <a:srgbClr val="C9D6E8"/>
                </a:solidFill>
              </a:rPr>
              <a:t>AISLE</a:t>
            </a:r>
          </a:p>
        </p:txBody>
      </p:sp>
      <p:sp>
        <p:nvSpPr>
          <p:cNvPr id="11" name="Diagram caption"/>
          <p:cNvSpPr txBox="1"/>
          <p:nvPr/>
        </p:nvSpPr>
        <p:spPr>
          <a:xfrm>
            <a:off x="822959" y="461772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C9D6E8"/>
                </a:solidFill>
              </a:rPr>
              <a:t>Top-down schematic, not to scale</a:t>
            </a:r>
          </a:p>
        </p:txBody>
      </p:sp>
      <p:sp>
        <p:nvSpPr>
          <p:cNvPr id="12" name="Stat card"/>
          <p:cNvSpPr/>
          <p:nvPr/>
        </p:nvSpPr>
        <p:spPr>
          <a:xfrm>
            <a:off x="54864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tat 12'"/>
          <p:cNvSpPr txBox="1"/>
          <p:nvPr/>
        </p:nvSpPr>
        <p:spPr>
          <a:xfrm>
            <a:off x="73152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12'</a:t>
            </a:r>
          </a:p>
        </p:txBody>
      </p:sp>
      <p:sp>
        <p:nvSpPr>
          <p:cNvPr id="14" name="Stat label"/>
          <p:cNvSpPr txBox="1"/>
          <p:nvPr/>
        </p:nvSpPr>
        <p:spPr>
          <a:xfrm>
            <a:off x="73152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height, rear 5'</a:t>
            </a:r>
          </a:p>
        </p:txBody>
      </p:sp>
      <p:sp>
        <p:nvSpPr>
          <p:cNvPr id="15" name="Stat card"/>
          <p:cNvSpPr/>
          <p:nvPr/>
        </p:nvSpPr>
        <p:spPr>
          <a:xfrm>
            <a:off x="2651760" y="5257800"/>
            <a:ext cx="1920240" cy="109728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tat 4'"/>
          <p:cNvSpPr txBox="1"/>
          <p:nvPr/>
        </p:nvSpPr>
        <p:spPr>
          <a:xfrm>
            <a:off x="2834640" y="5330952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4DA3FF"/>
                </a:solidFill>
              </a:rPr>
              <a:t>4'</a:t>
            </a:r>
          </a:p>
        </p:txBody>
      </p:sp>
      <p:sp>
        <p:nvSpPr>
          <p:cNvPr id="17" name="Stat label"/>
          <p:cNvSpPr txBox="1"/>
          <p:nvPr/>
        </p:nvSpPr>
        <p:spPr>
          <a:xfrm>
            <a:off x="2834640" y="5894222"/>
            <a:ext cx="1554480" cy="41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D6E8"/>
                </a:solidFill>
              </a:rPr>
              <a:t>Max height, front 5'</a:t>
            </a:r>
          </a:p>
        </p:txBody>
      </p:sp>
      <p:sp>
        <p:nvSpPr>
          <p:cNvPr id="18" name="Rule card"/>
          <p:cNvSpPr/>
          <p:nvPr/>
        </p:nvSpPr>
        <p:spPr>
          <a:xfrm>
            <a:off x="4937760" y="178308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ule: Location &amp; height"/>
          <p:cNvSpPr txBox="1"/>
          <p:nvPr/>
        </p:nvSpPr>
        <p:spPr>
          <a:xfrm>
            <a:off x="5166360" y="1892807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LOCATION &amp; HEIGHT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Standard booths on the outer-perimeter wall of the exhibit floor. Rear 5' may extend to 12'. Front 5' is limited to 4'.</a:t>
            </a:r>
          </a:p>
        </p:txBody>
      </p:sp>
      <p:sp>
        <p:nvSpPr>
          <p:cNvPr id="20" name="Rule card"/>
          <p:cNvSpPr/>
          <p:nvPr/>
        </p:nvSpPr>
        <p:spPr>
          <a:xfrm>
            <a:off x="4937760" y="297180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ule: Sightline"/>
          <p:cNvSpPr txBox="1"/>
          <p:nvPr/>
        </p:nvSpPr>
        <p:spPr>
          <a:xfrm>
            <a:off x="5166360" y="308152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SIGHTLINE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Displays over 4' high must sit away from the 5'x10' sightline area at the front of the booth, keeping a see-through lane for neighbors.</a:t>
            </a:r>
          </a:p>
        </p:txBody>
      </p:sp>
      <p:sp>
        <p:nvSpPr>
          <p:cNvPr id="22" name="Rule card"/>
          <p:cNvSpPr/>
          <p:nvPr/>
        </p:nvSpPr>
        <p:spPr>
          <a:xfrm>
            <a:off x="4937760" y="416052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ule: Columns &amp; pillars"/>
          <p:cNvSpPr txBox="1"/>
          <p:nvPr/>
        </p:nvSpPr>
        <p:spPr>
          <a:xfrm>
            <a:off x="5166360" y="427024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COLUMNS &amp; PILLARS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Booths 10'x20' or larger may request one 4 sq ft or two 2 sq ft pillar areas up to 8' tall. Show Management must approve all columns.</a:t>
            </a:r>
          </a:p>
        </p:txBody>
      </p:sp>
      <p:sp>
        <p:nvSpPr>
          <p:cNvPr id="24" name="Rule card"/>
          <p:cNvSpPr/>
          <p:nvPr/>
        </p:nvSpPr>
        <p:spPr>
          <a:xfrm>
            <a:off x="4937760" y="5349240"/>
            <a:ext cx="670255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ule: Access &amp; flooring"/>
          <p:cNvSpPr txBox="1"/>
          <p:nvPr/>
        </p:nvSpPr>
        <p:spPr>
          <a:xfrm>
            <a:off x="5166360" y="5458968"/>
            <a:ext cx="624535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ACCESS &amp; FLOORING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Leave rear access for emergency and utility service, with no storage behind the back wall. Booths must be fully carpeted.</a:t>
            </a:r>
          </a:p>
        </p:txBody>
      </p:sp>
    </p:spTree>
    <p:extLst>
      <p:ext uri="{BB962C8B-B14F-4D97-AF65-F5344CB8AC3E}">
        <p14:creationId xmlns:p14="http://schemas.microsoft.com/office/powerpoint/2010/main" val="119501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538C13-9FAC-E184-1062-80E469AE9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A11171-B3CB-126E-F028-4469E1057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914400"/>
            <a:ext cx="110642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</a:rPr>
              <a:t>Also Worth Knowing</a:t>
            </a:r>
          </a:p>
        </p:txBody>
      </p:sp>
      <p:sp>
        <p:nvSpPr>
          <p:cNvPr id="5" name="Info card"/>
          <p:cNvSpPr/>
          <p:nvPr/>
        </p:nvSpPr>
        <p:spPr>
          <a:xfrm>
            <a:off x="548640" y="1783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con circle"/>
          <p:cNvSpPr/>
          <p:nvPr/>
        </p:nvSpPr>
        <p:spPr>
          <a:xfrm>
            <a:off x="822959" y="2057400"/>
            <a:ext cx="731520" cy="73152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con" descr="FaVolume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39" y="2240280"/>
            <a:ext cx="365760" cy="365760"/>
          </a:xfrm>
          <a:prstGeom prst="rect">
            <a:avLst/>
          </a:prstGeom>
        </p:spPr>
      </p:pic>
      <p:sp>
        <p:nvSpPr>
          <p:cNvPr id="8" name="Info text"/>
          <p:cNvSpPr txBox="1"/>
          <p:nvPr/>
        </p:nvSpPr>
        <p:spPr>
          <a:xfrm>
            <a:off x="1828800" y="2057400"/>
            <a:ext cx="3854196" cy="1246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>
                <a:solidFill>
                  <a:srgbClr val="FFFFFF"/>
                </a:solidFill>
              </a:rPr>
              <a:t>Sound &amp; lighting</a:t>
            </a:r>
          </a:p>
          <a:p>
            <a:pPr algn="l">
              <a:spcBef>
                <a:spcPts val="600"/>
              </a:spcBef>
            </a:pPr>
            <a:r>
              <a:rPr sz="1400" b="0" dirty="0">
                <a:solidFill>
                  <a:srgbClr val="FFFFFF"/>
                </a:solidFill>
              </a:rPr>
              <a:t>Nothing louder than 85 dB in the booth. Island booths 20'x20'+ can extend lighting no more than 4' into the </a:t>
            </a:r>
            <a:r>
              <a:rPr lang="en-GB" sz="1400" b="0" dirty="0">
                <a:solidFill>
                  <a:srgbClr val="FFFFFF"/>
                </a:solidFill>
              </a:rPr>
              <a:t>aisle and</a:t>
            </a:r>
            <a:r>
              <a:rPr sz="1400" b="0" dirty="0">
                <a:solidFill>
                  <a:srgbClr val="FFFFFF"/>
                </a:solidFill>
              </a:rPr>
              <a:t> can't project light onto walls or aisles.</a:t>
            </a:r>
          </a:p>
        </p:txBody>
      </p:sp>
      <p:sp>
        <p:nvSpPr>
          <p:cNvPr id="9" name="Info card"/>
          <p:cNvSpPr/>
          <p:nvPr/>
        </p:nvSpPr>
        <p:spPr>
          <a:xfrm>
            <a:off x="6231636" y="1783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Icon circle"/>
          <p:cNvSpPr/>
          <p:nvPr/>
        </p:nvSpPr>
        <p:spPr>
          <a:xfrm>
            <a:off x="6505955" y="2057400"/>
            <a:ext cx="731520" cy="73152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Icon" descr="FaFi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835" y="2240280"/>
            <a:ext cx="365760" cy="365760"/>
          </a:xfrm>
          <a:prstGeom prst="rect">
            <a:avLst/>
          </a:prstGeom>
        </p:spPr>
      </p:pic>
      <p:sp>
        <p:nvSpPr>
          <p:cNvPr id="12" name="Info text"/>
          <p:cNvSpPr txBox="1"/>
          <p:nvPr/>
        </p:nvSpPr>
        <p:spPr>
          <a:xfrm>
            <a:off x="7511796" y="2057400"/>
            <a:ext cx="3854196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Canopies &amp; ceilings</a:t>
            </a:r>
          </a:p>
          <a:p>
            <a:pPr algn="l">
              <a:spcBef>
                <a:spcPts val="600"/>
              </a:spcBef>
            </a:pPr>
            <a:r>
              <a:rPr sz="1400" b="0">
                <a:solidFill>
                  <a:srgbClr val="FFFFFF"/>
                </a:solidFill>
              </a:rPr>
              <a:t>Need approval from Event Management, the Fire Marshal and the Las Vegas Convention Center. The Fire Marshal may require fire watch, paid by the exhibitor.</a:t>
            </a:r>
          </a:p>
        </p:txBody>
      </p:sp>
      <p:sp>
        <p:nvSpPr>
          <p:cNvPr id="13" name="Info card"/>
          <p:cNvSpPr/>
          <p:nvPr/>
        </p:nvSpPr>
        <p:spPr>
          <a:xfrm>
            <a:off x="548640" y="4069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Icon circle"/>
          <p:cNvSpPr/>
          <p:nvPr/>
        </p:nvSpPr>
        <p:spPr>
          <a:xfrm>
            <a:off x="822959" y="4343400"/>
            <a:ext cx="731520" cy="73152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Icon" descr="FaHardHa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39" y="4526280"/>
            <a:ext cx="365760" cy="365760"/>
          </a:xfrm>
          <a:prstGeom prst="rect">
            <a:avLst/>
          </a:prstGeom>
        </p:spPr>
      </p:pic>
      <p:sp>
        <p:nvSpPr>
          <p:cNvPr id="16" name="Info text"/>
          <p:cNvSpPr txBox="1"/>
          <p:nvPr/>
        </p:nvSpPr>
        <p:spPr>
          <a:xfrm>
            <a:off x="1828800" y="4343400"/>
            <a:ext cx="3854196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Hard hats &amp; footwear</a:t>
            </a:r>
          </a:p>
          <a:p>
            <a:pPr algn="l">
              <a:spcBef>
                <a:spcPts val="600"/>
              </a:spcBef>
            </a:pPr>
            <a:r>
              <a:rPr sz="1400" b="0">
                <a:solidFill>
                  <a:srgbClr val="FFFFFF"/>
                </a:solidFill>
              </a:rPr>
              <a:t>Class G hard hats for anyone working on multi-level booths or structural canopies and ceilings. Closed-toe shoes for all set-up and tear-down.</a:t>
            </a:r>
          </a:p>
        </p:txBody>
      </p:sp>
      <p:sp>
        <p:nvSpPr>
          <p:cNvPr id="17" name="Info card"/>
          <p:cNvSpPr/>
          <p:nvPr/>
        </p:nvSpPr>
        <p:spPr>
          <a:xfrm>
            <a:off x="6231636" y="4069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Icon circle"/>
          <p:cNvSpPr/>
          <p:nvPr/>
        </p:nvSpPr>
        <p:spPr>
          <a:xfrm>
            <a:off x="6505955" y="4343400"/>
            <a:ext cx="731520" cy="73152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Icon" descr="FaBox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8835" y="4526280"/>
            <a:ext cx="365760" cy="365760"/>
          </a:xfrm>
          <a:prstGeom prst="rect">
            <a:avLst/>
          </a:prstGeom>
        </p:spPr>
      </p:pic>
      <p:sp>
        <p:nvSpPr>
          <p:cNvPr id="20" name="Info text"/>
          <p:cNvSpPr txBox="1"/>
          <p:nvPr/>
        </p:nvSpPr>
        <p:spPr>
          <a:xfrm>
            <a:off x="7511796" y="4343400"/>
            <a:ext cx="3854196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Storage &amp; move-out</a:t>
            </a:r>
          </a:p>
          <a:p>
            <a:pPr algn="l">
              <a:spcBef>
                <a:spcPts val="600"/>
              </a:spcBef>
            </a:pPr>
            <a:r>
              <a:rPr sz="1400" b="0">
                <a:solidFill>
                  <a:srgbClr val="FFFFFF"/>
                </a:solidFill>
              </a:rPr>
              <a:t>No storage behind booths, including empty packing materials. Tag empties for Freeman. No early dismantling before the show floor closes.</a:t>
            </a:r>
          </a:p>
        </p:txBody>
      </p:sp>
    </p:spTree>
    <p:extLst>
      <p:ext uri="{BB962C8B-B14F-4D97-AF65-F5344CB8AC3E}">
        <p14:creationId xmlns:p14="http://schemas.microsoft.com/office/powerpoint/2010/main" val="2724132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47D675-3669-B41C-285E-44C2B9263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6709F0-D599-6D04-634D-A599480F9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914400"/>
            <a:ext cx="110642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</a:rPr>
              <a:t>Booth Structure &amp; Display Rules</a:t>
            </a:r>
          </a:p>
        </p:txBody>
      </p:sp>
      <p:sp>
        <p:nvSpPr>
          <p:cNvPr id="5" name="Chart card"/>
          <p:cNvSpPr/>
          <p:nvPr/>
        </p:nvSpPr>
        <p:spPr>
          <a:xfrm>
            <a:off x="548640" y="1783080"/>
            <a:ext cx="5120640" cy="4572000"/>
          </a:xfrm>
          <a:prstGeom prst="roundRect">
            <a:avLst>
              <a:gd name="adj" fmla="val 425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Chart title"/>
          <p:cNvSpPr txBox="1"/>
          <p:nvPr/>
        </p:nvSpPr>
        <p:spPr>
          <a:xfrm>
            <a:off x="777240" y="1920240"/>
            <a:ext cx="4663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</a:rPr>
              <a:t>Max structure height by booth type (ft)</a:t>
            </a:r>
          </a:p>
        </p:txBody>
      </p:sp>
      <p:graphicFrame>
        <p:nvGraphicFramePr>
          <p:cNvPr id="7" name="Height chart"/>
          <p:cNvGraphicFramePr>
            <a:graphicFrameLocks noGrp="1"/>
          </p:cNvGraphicFramePr>
          <p:nvPr/>
        </p:nvGraphicFramePr>
        <p:xfrm>
          <a:off x="685800" y="2286000"/>
          <a:ext cx="4846320" cy="374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hart note"/>
          <p:cNvSpPr txBox="1"/>
          <p:nvPr/>
        </p:nvSpPr>
        <p:spPr>
          <a:xfrm>
            <a:off x="777240" y="6035040"/>
            <a:ext cx="46634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C9D6E8"/>
                </a:solidFill>
              </a:rPr>
              <a:t>Linear: back 5'. Perimeter: rear 5'.</a:t>
            </a:r>
          </a:p>
        </p:txBody>
      </p:sp>
      <p:sp>
        <p:nvSpPr>
          <p:cNvPr id="9" name="Rule card"/>
          <p:cNvSpPr/>
          <p:nvPr/>
        </p:nvSpPr>
        <p:spPr>
          <a:xfrm>
            <a:off x="5943600" y="1783080"/>
            <a:ext cx="569671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ule: Hanging signs"/>
          <p:cNvSpPr txBox="1"/>
          <p:nvPr/>
        </p:nvSpPr>
        <p:spPr>
          <a:xfrm>
            <a:off x="6172200" y="1892807"/>
            <a:ext cx="523951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HANGING SIGNS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Peninsula and island booths of 20'x20'+. Max 20', approved in writing 45 days ahead, 10' from adjoining booths.</a:t>
            </a:r>
          </a:p>
        </p:txBody>
      </p:sp>
      <p:sp>
        <p:nvSpPr>
          <p:cNvPr id="11" name="Rule card"/>
          <p:cNvSpPr/>
          <p:nvPr/>
        </p:nvSpPr>
        <p:spPr>
          <a:xfrm>
            <a:off x="5943600" y="2971800"/>
            <a:ext cx="569671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ule: Renderings &amp; approvals"/>
          <p:cNvSpPr txBox="1"/>
          <p:nvPr/>
        </p:nvSpPr>
        <p:spPr>
          <a:xfrm>
            <a:off x="6172200" y="3081528"/>
            <a:ext cx="523951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RENDERINGS &amp; APPROVALS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Booths of 10'x20'+ submit a rendering. Don't build until approved: silence is not approval.</a:t>
            </a:r>
          </a:p>
        </p:txBody>
      </p:sp>
      <p:sp>
        <p:nvSpPr>
          <p:cNvPr id="13" name="Rule card"/>
          <p:cNvSpPr/>
          <p:nvPr/>
        </p:nvSpPr>
        <p:spPr>
          <a:xfrm>
            <a:off x="5943600" y="4160520"/>
            <a:ext cx="569671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ule: Engineering"/>
          <p:cNvSpPr txBox="1"/>
          <p:nvPr/>
        </p:nvSpPr>
        <p:spPr>
          <a:xfrm>
            <a:off x="6172200" y="4270248"/>
            <a:ext cx="523951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ENGINEERING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Towers and columns of 12'+ (including signs) and any two-story exhibit need US engineer-stamped certification.</a:t>
            </a:r>
          </a:p>
        </p:txBody>
      </p:sp>
      <p:sp>
        <p:nvSpPr>
          <p:cNvPr id="15" name="Rule card"/>
          <p:cNvSpPr/>
          <p:nvPr/>
        </p:nvSpPr>
        <p:spPr>
          <a:xfrm>
            <a:off x="5943600" y="5349240"/>
            <a:ext cx="5696712" cy="1051560"/>
          </a:xfrm>
          <a:prstGeom prst="roundRect">
            <a:avLst>
              <a:gd name="adj" fmla="val 800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ule: Flooring &amp; interactives"/>
          <p:cNvSpPr txBox="1"/>
          <p:nvPr/>
        </p:nvSpPr>
        <p:spPr>
          <a:xfrm>
            <a:off x="6172200" y="5458968"/>
            <a:ext cx="523951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DA3FF"/>
                </a:solidFill>
              </a:rPr>
              <a:t>FLOORING &amp; INTERACTIVES</a:t>
            </a:r>
          </a:p>
          <a:p>
            <a:pPr algn="l">
              <a:spcBef>
                <a:spcPts val="300"/>
              </a:spcBef>
            </a:pPr>
            <a:r>
              <a:rPr sz="1400" b="0">
                <a:solidFill>
                  <a:srgbClr val="FFFFFF"/>
                </a:solidFill>
              </a:rPr>
              <a:t>Full carpet; ADA ramp on raised floors. Interactive displays need 3' aisle clearance and a line-control plan.</a:t>
            </a:r>
          </a:p>
        </p:txBody>
      </p:sp>
    </p:spTree>
    <p:extLst>
      <p:ext uri="{BB962C8B-B14F-4D97-AF65-F5344CB8AC3E}">
        <p14:creationId xmlns:p14="http://schemas.microsoft.com/office/powerpoint/2010/main" val="3935135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73A10B-28CF-B74E-E076-92E9C0F65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F549DE-C449-7AF8-EA7C-081352EF6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1003161"/>
            <a:ext cx="1106424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 dirty="0">
                <a:solidFill>
                  <a:srgbClr val="FFFFFF"/>
                </a:solidFill>
              </a:rPr>
              <a:t>Compliance &amp; Event </a:t>
            </a:r>
            <a:r>
              <a:rPr lang="en-GB" sz="3600" b="1" dirty="0">
                <a:solidFill>
                  <a:srgbClr val="FFFFFF"/>
                </a:solidFill>
              </a:rPr>
              <a:t>Code of </a:t>
            </a:r>
            <a:r>
              <a:rPr sz="3600" b="1" dirty="0">
                <a:solidFill>
                  <a:srgbClr val="FFFFFF"/>
                </a:solidFill>
              </a:rPr>
              <a:t>Conduct</a:t>
            </a:r>
          </a:p>
        </p:txBody>
      </p:sp>
      <p:sp>
        <p:nvSpPr>
          <p:cNvPr id="5" name="Info card"/>
          <p:cNvSpPr/>
          <p:nvPr/>
        </p:nvSpPr>
        <p:spPr>
          <a:xfrm>
            <a:off x="548640" y="1783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con circle"/>
          <p:cNvSpPr/>
          <p:nvPr/>
        </p:nvSpPr>
        <p:spPr>
          <a:xfrm>
            <a:off x="822959" y="2057400"/>
            <a:ext cx="731520" cy="73152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con" descr="FaIdBa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39" y="2240280"/>
            <a:ext cx="365760" cy="365760"/>
          </a:xfrm>
          <a:prstGeom prst="rect">
            <a:avLst/>
          </a:prstGeom>
        </p:spPr>
      </p:pic>
      <p:sp>
        <p:nvSpPr>
          <p:cNvPr id="8" name="Info text"/>
          <p:cNvSpPr txBox="1"/>
          <p:nvPr/>
        </p:nvSpPr>
        <p:spPr>
          <a:xfrm>
            <a:off x="1828800" y="2057400"/>
            <a:ext cx="3854196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Compliance</a:t>
            </a:r>
          </a:p>
          <a:p>
            <a:pPr algn="l">
              <a:spcBef>
                <a:spcPts val="600"/>
              </a:spcBef>
            </a:pPr>
            <a:r>
              <a:rPr sz="1400" b="0">
                <a:solidFill>
                  <a:srgbClr val="FFFFFF"/>
                </a:solidFill>
              </a:rPr>
              <a:t>Exhibitors are fully responsible for ADA compliance. Badges are required on the show floor, and no one under 18 is admitted.</a:t>
            </a:r>
          </a:p>
        </p:txBody>
      </p:sp>
      <p:sp>
        <p:nvSpPr>
          <p:cNvPr id="9" name="Info card"/>
          <p:cNvSpPr/>
          <p:nvPr/>
        </p:nvSpPr>
        <p:spPr>
          <a:xfrm>
            <a:off x="6231636" y="1783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Icon circle"/>
          <p:cNvSpPr/>
          <p:nvPr/>
        </p:nvSpPr>
        <p:spPr>
          <a:xfrm>
            <a:off x="6505955" y="2057400"/>
            <a:ext cx="731520" cy="73152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Icon" descr="FaB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835" y="2240280"/>
            <a:ext cx="365760" cy="365760"/>
          </a:xfrm>
          <a:prstGeom prst="rect">
            <a:avLst/>
          </a:prstGeom>
        </p:spPr>
      </p:pic>
      <p:sp>
        <p:nvSpPr>
          <p:cNvPr id="12" name="Info text"/>
          <p:cNvSpPr txBox="1"/>
          <p:nvPr/>
        </p:nvSpPr>
        <p:spPr>
          <a:xfrm>
            <a:off x="7511796" y="2057400"/>
            <a:ext cx="3854196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Prohibited items</a:t>
            </a:r>
          </a:p>
          <a:p>
            <a:pPr algn="l">
              <a:spcBef>
                <a:spcPts val="600"/>
              </a:spcBef>
            </a:pPr>
            <a:r>
              <a:rPr sz="1400" b="0">
                <a:solidFill>
                  <a:srgbClr val="FFFFFF"/>
                </a:solidFill>
              </a:rPr>
              <a:t>Pyrotechnics, explosives, hazardous materials, helium or mylar balloons, confetti and glitter, stickers and decals. No smoking in the facility.</a:t>
            </a:r>
          </a:p>
        </p:txBody>
      </p:sp>
      <p:sp>
        <p:nvSpPr>
          <p:cNvPr id="13" name="Info card"/>
          <p:cNvSpPr/>
          <p:nvPr/>
        </p:nvSpPr>
        <p:spPr>
          <a:xfrm>
            <a:off x="548640" y="4069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3A32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Icon circle"/>
          <p:cNvSpPr/>
          <p:nvPr/>
        </p:nvSpPr>
        <p:spPr>
          <a:xfrm>
            <a:off x="822959" y="4343400"/>
            <a:ext cx="731520" cy="731520"/>
          </a:xfrm>
          <a:prstGeom prst="ellipse">
            <a:avLst/>
          </a:prstGeom>
          <a:solidFill>
            <a:srgbClr val="FFB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Icon" descr="FaExclamationTriang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39" y="4526280"/>
            <a:ext cx="365760" cy="365760"/>
          </a:xfrm>
          <a:prstGeom prst="rect">
            <a:avLst/>
          </a:prstGeom>
        </p:spPr>
      </p:pic>
      <p:sp>
        <p:nvSpPr>
          <p:cNvPr id="16" name="Info text"/>
          <p:cNvSpPr txBox="1"/>
          <p:nvPr/>
        </p:nvSpPr>
        <p:spPr>
          <a:xfrm>
            <a:off x="1828800" y="4343400"/>
            <a:ext cx="3854196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B400"/>
                </a:solidFill>
              </a:rPr>
              <a:t>Drones &amp; animals need approval</a:t>
            </a:r>
          </a:p>
          <a:p>
            <a:pPr algn="l">
              <a:spcBef>
                <a:spcPts val="600"/>
              </a:spcBef>
            </a:pPr>
            <a:r>
              <a:rPr sz="1400" b="0">
                <a:solidFill>
                  <a:srgbClr val="FFFFFF"/>
                </a:solidFill>
              </a:rPr>
              <a:t>Drones: formal request 60+ days before show open, with a netted demo area. Animals: prior show and venue approval. Questions: IWCEOperations@informa.com</a:t>
            </a:r>
          </a:p>
        </p:txBody>
      </p:sp>
      <p:sp>
        <p:nvSpPr>
          <p:cNvPr id="17" name="Info card"/>
          <p:cNvSpPr/>
          <p:nvPr/>
        </p:nvSpPr>
        <p:spPr>
          <a:xfrm>
            <a:off x="6231636" y="4069080"/>
            <a:ext cx="5408676" cy="2011680"/>
          </a:xfrm>
          <a:prstGeom prst="roundRect">
            <a:avLst>
              <a:gd name="adj" fmla="val 5840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Icon circle"/>
          <p:cNvSpPr/>
          <p:nvPr/>
        </p:nvSpPr>
        <p:spPr>
          <a:xfrm>
            <a:off x="6505955" y="4343400"/>
            <a:ext cx="731520" cy="73152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Icon" descr="FaShieldAl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8835" y="4526280"/>
            <a:ext cx="365760" cy="365760"/>
          </a:xfrm>
          <a:prstGeom prst="rect">
            <a:avLst/>
          </a:prstGeom>
        </p:spPr>
      </p:pic>
      <p:sp>
        <p:nvSpPr>
          <p:cNvPr id="20" name="Info text"/>
          <p:cNvSpPr txBox="1"/>
          <p:nvPr/>
        </p:nvSpPr>
        <p:spPr>
          <a:xfrm>
            <a:off x="7511796" y="4343400"/>
            <a:ext cx="3854196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Exhibitor responsibility</a:t>
            </a:r>
          </a:p>
          <a:p>
            <a:pPr algn="l">
              <a:spcBef>
                <a:spcPts val="600"/>
              </a:spcBef>
            </a:pPr>
            <a:r>
              <a:rPr sz="1400" b="0">
                <a:solidFill>
                  <a:srgbClr val="FFFFFF"/>
                </a:solidFill>
              </a:rPr>
              <a:t>Security, insurance and indemnification rest with the exhibitor. No selling at the event, and no soliciting in aisles, the lobby or registration.</a:t>
            </a:r>
          </a:p>
        </p:txBody>
      </p:sp>
    </p:spTree>
    <p:extLst>
      <p:ext uri="{BB962C8B-B14F-4D97-AF65-F5344CB8AC3E}">
        <p14:creationId xmlns:p14="http://schemas.microsoft.com/office/powerpoint/2010/main" val="174522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2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BC6502-D8C1-AE1D-B5D0-13650B69C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0E968B-D939-30F6-CD05-4039C86D7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454962" cy="441614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548640" y="914400"/>
            <a:ext cx="110642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</a:rPr>
              <a:t>Check the Full Guidelines Before You Build</a:t>
            </a:r>
          </a:p>
        </p:txBody>
      </p:sp>
      <p:sp>
        <p:nvSpPr>
          <p:cNvPr id="5" name="Intro"/>
          <p:cNvSpPr txBox="1"/>
          <p:nvPr/>
        </p:nvSpPr>
        <p:spPr>
          <a:xfrm>
            <a:off x="548640" y="1691640"/>
            <a:ext cx="11064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C9D6E8"/>
                </a:solidFill>
              </a:rPr>
              <a:t>Always refer to the full guidelines to make sure your stand complies with the regulations in place.</a:t>
            </a:r>
          </a:p>
        </p:txBody>
      </p:sp>
      <p:sp>
        <p:nvSpPr>
          <p:cNvPr id="6" name="Guideline card"/>
          <p:cNvSpPr/>
          <p:nvPr/>
        </p:nvSpPr>
        <p:spPr>
          <a:xfrm>
            <a:off x="548640" y="2514600"/>
            <a:ext cx="2567178" cy="2103120"/>
          </a:xfrm>
          <a:prstGeom prst="roundRect">
            <a:avLst>
              <a:gd name="adj" fmla="val 5717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con circle"/>
          <p:cNvSpPr/>
          <p:nvPr/>
        </p:nvSpPr>
        <p:spPr>
          <a:xfrm>
            <a:off x="822959" y="2724912"/>
            <a:ext cx="640080" cy="64008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Icon" descr="FaFileAlt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79" y="2884932"/>
            <a:ext cx="320040" cy="320040"/>
          </a:xfrm>
          <a:prstGeom prst="rect">
            <a:avLst/>
          </a:prstGeom>
        </p:spPr>
      </p:pic>
      <p:sp>
        <p:nvSpPr>
          <p:cNvPr id="9" name="Guideline text"/>
          <p:cNvSpPr txBox="1"/>
          <p:nvPr/>
        </p:nvSpPr>
        <p:spPr>
          <a:xfrm>
            <a:off x="822959" y="3520440"/>
            <a:ext cx="2109978" cy="5180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Island Booth</a:t>
            </a:r>
            <a:endParaRPr sz="1800" b="1" dirty="0">
              <a:solidFill>
                <a:schemeClr val="bg1"/>
              </a:solidFill>
            </a:endParaRPr>
          </a:p>
          <a:p>
            <a:pPr algn="l">
              <a:spcBef>
                <a:spcPts val="200"/>
              </a:spcBef>
            </a:pPr>
            <a:r>
              <a:rPr sz="1400" b="0" dirty="0">
                <a:solidFill>
                  <a:srgbClr val="C9D6E8"/>
                </a:solidFill>
              </a:rPr>
              <a:t>Full Display Regulations</a:t>
            </a:r>
          </a:p>
        </p:txBody>
      </p:sp>
      <p:sp>
        <p:nvSpPr>
          <p:cNvPr id="10" name="Guideline card"/>
          <p:cNvSpPr/>
          <p:nvPr/>
        </p:nvSpPr>
        <p:spPr>
          <a:xfrm>
            <a:off x="3390138" y="2514600"/>
            <a:ext cx="2567178" cy="2103120"/>
          </a:xfrm>
          <a:prstGeom prst="roundRect">
            <a:avLst>
              <a:gd name="adj" fmla="val 5717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Icon circle"/>
          <p:cNvSpPr/>
          <p:nvPr/>
        </p:nvSpPr>
        <p:spPr>
          <a:xfrm>
            <a:off x="3664458" y="2724912"/>
            <a:ext cx="640080" cy="64008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con" descr="FaFileAlt.pn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478" y="2884932"/>
            <a:ext cx="320040" cy="320040"/>
          </a:xfrm>
          <a:prstGeom prst="rect">
            <a:avLst/>
          </a:prstGeom>
        </p:spPr>
      </p:pic>
      <p:sp>
        <p:nvSpPr>
          <p:cNvPr id="13" name="Guideline text"/>
          <p:cNvSpPr txBox="1"/>
          <p:nvPr/>
        </p:nvSpPr>
        <p:spPr>
          <a:xfrm>
            <a:off x="3664458" y="3520440"/>
            <a:ext cx="2109978" cy="5180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Peninsula Booth</a:t>
            </a:r>
            <a:endParaRPr sz="1800" b="1" dirty="0">
              <a:solidFill>
                <a:schemeClr val="bg1"/>
              </a:solidFill>
            </a:endParaRPr>
          </a:p>
          <a:p>
            <a:pPr algn="l">
              <a:spcBef>
                <a:spcPts val="200"/>
              </a:spcBef>
            </a:pPr>
            <a:r>
              <a:rPr sz="1400" b="0" dirty="0">
                <a:solidFill>
                  <a:srgbClr val="C9D6E8"/>
                </a:solidFill>
              </a:rPr>
              <a:t>Full Display Regulations</a:t>
            </a:r>
          </a:p>
        </p:txBody>
      </p:sp>
      <p:sp>
        <p:nvSpPr>
          <p:cNvPr id="14" name="Guideline card"/>
          <p:cNvSpPr/>
          <p:nvPr/>
        </p:nvSpPr>
        <p:spPr>
          <a:xfrm>
            <a:off x="6231636" y="2514600"/>
            <a:ext cx="2567178" cy="2103120"/>
          </a:xfrm>
          <a:prstGeom prst="roundRect">
            <a:avLst>
              <a:gd name="adj" fmla="val 5717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Icon circle"/>
          <p:cNvSpPr/>
          <p:nvPr/>
        </p:nvSpPr>
        <p:spPr>
          <a:xfrm>
            <a:off x="6505955" y="2724912"/>
            <a:ext cx="640080" cy="64008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Icon" descr="FaFileAlt.png">
            <a:hlinkClick r:id="rId6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975" y="2884932"/>
            <a:ext cx="320040" cy="320040"/>
          </a:xfrm>
          <a:prstGeom prst="rect">
            <a:avLst/>
          </a:prstGeom>
        </p:spPr>
      </p:pic>
      <p:sp>
        <p:nvSpPr>
          <p:cNvPr id="17" name="Guideline text"/>
          <p:cNvSpPr txBox="1"/>
          <p:nvPr/>
        </p:nvSpPr>
        <p:spPr>
          <a:xfrm>
            <a:off x="6505955" y="3520440"/>
            <a:ext cx="2109978" cy="5180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Perimeter Booth</a:t>
            </a:r>
            <a:endParaRPr sz="1800" b="1" dirty="0">
              <a:solidFill>
                <a:schemeClr val="bg1"/>
              </a:solidFill>
            </a:endParaRPr>
          </a:p>
          <a:p>
            <a:pPr algn="l">
              <a:spcBef>
                <a:spcPts val="200"/>
              </a:spcBef>
            </a:pPr>
            <a:r>
              <a:rPr sz="1400" b="0" dirty="0">
                <a:solidFill>
                  <a:srgbClr val="C9D6E8"/>
                </a:solidFill>
              </a:rPr>
              <a:t>Full Display Regulations</a:t>
            </a:r>
          </a:p>
        </p:txBody>
      </p:sp>
      <p:sp>
        <p:nvSpPr>
          <p:cNvPr id="18" name="Guideline card"/>
          <p:cNvSpPr/>
          <p:nvPr/>
        </p:nvSpPr>
        <p:spPr>
          <a:xfrm>
            <a:off x="9073134" y="2514600"/>
            <a:ext cx="2567178" cy="2103120"/>
          </a:xfrm>
          <a:prstGeom prst="roundRect">
            <a:avLst>
              <a:gd name="adj" fmla="val 5717"/>
            </a:avLst>
          </a:prstGeom>
          <a:solidFill>
            <a:srgbClr val="0B3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Icon circle"/>
          <p:cNvSpPr/>
          <p:nvPr/>
        </p:nvSpPr>
        <p:spPr>
          <a:xfrm>
            <a:off x="9347454" y="2724912"/>
            <a:ext cx="640080" cy="640080"/>
          </a:xfrm>
          <a:prstGeom prst="ellipse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Icon" descr="FaFileAlt.png">
            <a:hlinkClick r:id="rId7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474" y="2884932"/>
            <a:ext cx="320040" cy="320040"/>
          </a:xfrm>
          <a:prstGeom prst="rect">
            <a:avLst/>
          </a:prstGeom>
        </p:spPr>
      </p:pic>
      <p:sp>
        <p:nvSpPr>
          <p:cNvPr id="21" name="Guideline text"/>
          <p:cNvSpPr txBox="1"/>
          <p:nvPr/>
        </p:nvSpPr>
        <p:spPr>
          <a:xfrm>
            <a:off x="9347454" y="3520440"/>
            <a:ext cx="2109978" cy="7950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Standard Linear Booth</a:t>
            </a:r>
            <a:endParaRPr sz="1800" b="1" dirty="0">
              <a:solidFill>
                <a:schemeClr val="bg1"/>
              </a:solidFill>
            </a:endParaRPr>
          </a:p>
          <a:p>
            <a:pPr algn="l">
              <a:spcBef>
                <a:spcPts val="200"/>
              </a:spcBef>
            </a:pPr>
            <a:r>
              <a:rPr sz="1400" b="0" dirty="0">
                <a:solidFill>
                  <a:srgbClr val="C9D6E8"/>
                </a:solidFill>
              </a:rPr>
              <a:t>Full Display Regulations</a:t>
            </a:r>
          </a:p>
        </p:txBody>
      </p:sp>
      <p:sp>
        <p:nvSpPr>
          <p:cNvPr id="22" name="Warning banner"/>
          <p:cNvSpPr/>
          <p:nvPr/>
        </p:nvSpPr>
        <p:spPr>
          <a:xfrm>
            <a:off x="548640" y="4937760"/>
            <a:ext cx="11091672" cy="1280160"/>
          </a:xfrm>
          <a:prstGeom prst="roundRect">
            <a:avLst>
              <a:gd name="adj" fmla="val 7464"/>
            </a:avLst>
          </a:prstGeom>
          <a:solidFill>
            <a:srgbClr val="3A32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Icon circle"/>
          <p:cNvSpPr/>
          <p:nvPr/>
        </p:nvSpPr>
        <p:spPr>
          <a:xfrm>
            <a:off x="822960" y="5239512"/>
            <a:ext cx="685800" cy="685800"/>
          </a:xfrm>
          <a:prstGeom prst="ellipse">
            <a:avLst/>
          </a:prstGeom>
          <a:solidFill>
            <a:srgbClr val="FFB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Icon" descr="FaExclamationCircl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4410" y="5410962"/>
            <a:ext cx="342900" cy="342900"/>
          </a:xfrm>
          <a:prstGeom prst="rect">
            <a:avLst/>
          </a:prstGeom>
        </p:spPr>
      </p:pic>
      <p:sp>
        <p:nvSpPr>
          <p:cNvPr id="25" name="Warning text"/>
          <p:cNvSpPr txBox="1"/>
          <p:nvPr/>
        </p:nvSpPr>
        <p:spPr>
          <a:xfrm>
            <a:off x="1783080" y="5074920"/>
            <a:ext cx="9601200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>
                <a:solidFill>
                  <a:srgbClr val="FFB400"/>
                </a:solidFill>
              </a:rPr>
              <a:t>Non-compliance means no build approval</a:t>
            </a:r>
          </a:p>
          <a:p>
            <a:pPr algn="l">
              <a:spcBef>
                <a:spcPts val="400"/>
              </a:spcBef>
            </a:pPr>
            <a:r>
              <a:rPr sz="1400" b="0">
                <a:solidFill>
                  <a:srgbClr val="FFFFFF"/>
                </a:solidFill>
              </a:rPr>
              <a:t>Non-compliance with the rules will result in your stand not being approved for build.</a:t>
            </a:r>
          </a:p>
        </p:txBody>
      </p:sp>
    </p:spTree>
    <p:extLst>
      <p:ext uri="{BB962C8B-B14F-4D97-AF65-F5344CB8AC3E}">
        <p14:creationId xmlns:p14="http://schemas.microsoft.com/office/powerpoint/2010/main" val="46949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AA14E-D9C0-36AD-03D1-06059259A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092568-6F75-8E1D-61B2-7D7E67DE1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56" y="2215970"/>
            <a:ext cx="9220449" cy="1517829"/>
          </a:xfrm>
        </p:spPr>
        <p:txBody>
          <a:bodyPr/>
          <a:lstStyle/>
          <a:p>
            <a:r>
              <a:rPr lang="en-US" sz="5400" dirty="0"/>
              <a:t>Thank you</a:t>
            </a:r>
            <a:br>
              <a:rPr lang="en-US" sz="3600" dirty="0"/>
            </a:br>
            <a:br>
              <a:rPr lang="en-US" sz="3600" dirty="0"/>
            </a:br>
            <a:r>
              <a:rPr lang="en-US" sz="2800" dirty="0"/>
              <a:t>Any questions, please contact:</a:t>
            </a:r>
            <a:br>
              <a:rPr lang="en-US" sz="3600" u="sng" dirty="0"/>
            </a:br>
            <a:r>
              <a:rPr lang="en-US" sz="2800" u="sng" dirty="0"/>
              <a:t>IWCEOperations@informa.com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679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forma Group PPT Theme">
  <a:themeElements>
    <a:clrScheme name="InformaGroup colour theme">
      <a:dk1>
        <a:sysClr val="windowText" lastClr="000000"/>
      </a:dk1>
      <a:lt1>
        <a:sysClr val="window" lastClr="FFFFFF"/>
      </a:lt1>
      <a:dk2>
        <a:srgbClr val="002244"/>
      </a:dk2>
      <a:lt2>
        <a:srgbClr val="E8E8E8"/>
      </a:lt2>
      <a:accent1>
        <a:srgbClr val="002244"/>
      </a:accent1>
      <a:accent2>
        <a:srgbClr val="28B4FF"/>
      </a:accent2>
      <a:accent3>
        <a:srgbClr val="003CB2"/>
      </a:accent3>
      <a:accent4>
        <a:srgbClr val="33D7C8"/>
      </a:accent4>
      <a:accent5>
        <a:srgbClr val="9423FC"/>
      </a:accent5>
      <a:accent6>
        <a:srgbClr val="FF547C"/>
      </a:accent6>
      <a:hlink>
        <a:srgbClr val="003CB2"/>
      </a:hlink>
      <a:folHlink>
        <a:srgbClr val="003CB2"/>
      </a:folHlink>
    </a:clrScheme>
    <a:fontScheme name="InformaGroup font theme">
      <a:majorFont>
        <a:latin typeface="Aleo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3F4FF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Presentation1" id="{B3E43534-1CDD-8A47-98C8-B3DBFB0E83A8}" vid="{C3ACA513-D262-CD4D-B3CE-D321F30692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465b5e-9cfa-4813-8adf-9478ba1154a7" xsi:nil="true"/>
    <ArchiverLinkFileType xmlns="78176fe5-21c6-49ef-9a29-980ab94365c1" xsi:nil="true"/>
    <lcf76f155ced4ddcb4097134ff3c332f xmlns="78176fe5-21c6-49ef-9a29-980ab94365c1">
      <Terms xmlns="http://schemas.microsoft.com/office/infopath/2007/PartnerControls"/>
    </lcf76f155ced4ddcb4097134ff3c332f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7255398A74434D9869F8FE97E6497E" ma:contentTypeVersion="17" ma:contentTypeDescription="Create a new document." ma:contentTypeScope="" ma:versionID="9d3b8260f72e660b44d59e215fc9486c">
  <xsd:schema xmlns:xsd="http://www.w3.org/2001/XMLSchema" xmlns:xs="http://www.w3.org/2001/XMLSchema" xmlns:p="http://schemas.microsoft.com/office/2006/metadata/properties" xmlns:ns1="http://schemas.microsoft.com/sharepoint/v3" xmlns:ns2="78176fe5-21c6-49ef-9a29-980ab94365c1" xmlns:ns3="40465b5e-9cfa-4813-8adf-9478ba1154a7" xmlns:ns4="http://schemas.microsoft.com/sharepoint/v4" targetNamespace="http://schemas.microsoft.com/office/2006/metadata/properties" ma:root="true" ma:fieldsID="a0735ca5e551d94684ab1f33bd176cac" ns1:_="" ns2:_="" ns3:_="" ns4:_="">
    <xsd:import namespace="http://schemas.microsoft.com/sharepoint/v3"/>
    <xsd:import namespace="78176fe5-21c6-49ef-9a29-980ab94365c1"/>
    <xsd:import namespace="40465b5e-9cfa-4813-8adf-9478ba1154a7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ArchiverLinkFileType" minOccurs="0"/>
                <xsd:element ref="ns4:IconOverlay" minOccurs="0"/>
                <xsd:element ref="ns1:_vti_ItemDeclaredRecord" minOccurs="0"/>
                <xsd:element ref="ns1:_vti_ItemHoldRecord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23" nillable="true" ma:displayName="Declared Record" ma:hidden="true" ma:internalName="_vti_ItemDeclaredRecord" ma:readOnly="true">
      <xsd:simpleType>
        <xsd:restriction base="dms:DateTime"/>
      </xsd:simpleType>
    </xsd:element>
    <xsd:element name="_vti_ItemHoldRecordStatus" ma:index="24" nillable="true" ma:displayName="Hold and Record Status" ma:decimals="0" ma:hidden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176fe5-21c6-49ef-9a29-980ab94365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ArchiverLinkFileType" ma:index="21" nillable="true" ma:displayName="ArchiverLinkFileType" ma:hidden="true" ma:internalName="ArchiverLinkFileTyp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465b5e-9cfa-4813-8adf-9478ba1154a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20f668e-2b4b-4c9d-a084-89a09626d471}" ma:internalName="TaxCatchAll" ma:showField="CatchAllData" ma:web="40465b5e-9cfa-4813-8adf-9478ba1154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8EAEE2-DF51-4964-94F7-4461DF74E0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047CF5-4506-4B5F-B90F-A0AB0D0454E6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4"/>
    <ds:schemaRef ds:uri="http://schemas.microsoft.com/sharepoint/v3"/>
    <ds:schemaRef ds:uri="http://purl.org/dc/elements/1.1/"/>
    <ds:schemaRef ds:uri="http://purl.org/dc/dcmitype/"/>
    <ds:schemaRef ds:uri="40465b5e-9cfa-4813-8adf-9478ba1154a7"/>
    <ds:schemaRef ds:uri="78176fe5-21c6-49ef-9a29-980ab94365c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366E779-9AEF-464F-9037-E80942D18CD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8176fe5-21c6-49ef-9a29-980ab94365c1"/>
    <ds:schemaRef ds:uri="40465b5e-9cfa-4813-8adf-9478ba1154a7"/>
    <ds:schemaRef ds:uri="http://schemas.microsoft.com/sharepoint/v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1150</Words>
  <Application>Microsoft Office PowerPoint</Application>
  <PresentationFormat>Widescreen</PresentationFormat>
  <Paragraphs>131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Aleo</vt:lpstr>
      <vt:lpstr>Aleo Light</vt:lpstr>
      <vt:lpstr>Aptos</vt:lpstr>
      <vt:lpstr>Aptos Display</vt:lpstr>
      <vt:lpstr>Arial</vt:lpstr>
      <vt:lpstr>Open Sans</vt:lpstr>
      <vt:lpstr>Open Sans Light</vt:lpstr>
      <vt:lpstr>Rockwell</vt:lpstr>
      <vt:lpstr>Office Theme</vt:lpstr>
      <vt:lpstr>Informa Group PPT Theme</vt:lpstr>
      <vt:lpstr>STAND RULES &amp; REGULATIONS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 Any questions, please contact: IWCEOperations@informa.com</vt:lpstr>
    </vt:vector>
  </TitlesOfParts>
  <Company>Informa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IWCE 2027: STAND RULES &amp; REGULATIONS</dc:title>
  <dc:creator>Hooton, Katrina</dc:creator>
  <cp:lastModifiedBy>Hooton, Katrina</cp:lastModifiedBy>
  <cp:revision>11</cp:revision>
  <dcterms:created xsi:type="dcterms:W3CDTF">2026-11-05T10:28:50Z</dcterms:created>
  <dcterms:modified xsi:type="dcterms:W3CDTF">2026-11-06T10:57:42Z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2026-11-05T11:49:22Z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e8821781-39b1-45ea-8312-5668b3274735</vt:lpwstr>
  </property>
  <property fmtid="{D5CDD505-2E9C-101B-9397-08002B2CF9AE}" pid="8" name="MSIP_Label_2bbab825-a111-45e4-86a1-18cee0005896_ContentBits">
    <vt:lpwstr>2</vt:lpwstr>
  </property>
  <property fmtid="{D5CDD505-2E9C-101B-9397-08002B2CF9AE}" pid="9" name="MSIP_Label_2bbab825-a111-45e4-86a1-18cee0005896_Tag">
    <vt:lpwstr>10, 3, 0, 1</vt:lpwstr>
  </property>
  <property fmtid="{D5CDD505-2E9C-101B-9397-08002B2CF9AE}" pid="10" name="ClassificationContentMarkingFooterLocations">
    <vt:lpwstr>Office Theme:8\Informa Group PPT Theme:9</vt:lpwstr>
  </property>
  <property fmtid="{D5CDD505-2E9C-101B-9397-08002B2CF9AE}" pid="11" name="ClassificationContentMarkingFooterText">
    <vt:lpwstr>Information Classification: General</vt:lpwstr>
  </property>
  <property fmtid="{D5CDD505-2E9C-101B-9397-08002B2CF9AE}" pid="12" name="ContentTypeId">
    <vt:lpwstr>0x0101004A7255398A74434D9869F8FE97E6497E</vt:lpwstr>
  </property>
  <property fmtid="{D5CDD505-2E9C-101B-9397-08002B2CF9AE}" pid="13" name="MediaServiceImageTags">
    <vt:lpwstr/>
  </property>
</Properties>
</file>