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321" r:id="rId5"/>
    <p:sldId id="315" r:id="rId6"/>
    <p:sldId id="32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D1370C-DC24-2295-1E98-1A3D17853569}" name="Riddell, Leah" initials="RL" userId="S::leah.riddell@informa.com::5876cae7-be0b-4de4-967b-988f37cd8c99" providerId="AD"/>
  <p188:author id="{712B8ED3-0D4F-681F-E26F-2AAC46C19D4B}" name="Warmington, Naomi" initials="WN" userId="S::naomi.warmington@informa.com::3e959540-0de0-47f8-87d0-7fe3e8ca23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elgus, Ben" initials="WB" lastIdx="2" clrIdx="0">
    <p:extLst>
      <p:ext uri="{19B8F6BF-5375-455C-9EA6-DF929625EA0E}">
        <p15:presenceInfo xmlns:p15="http://schemas.microsoft.com/office/powerpoint/2012/main" userId="S-1-5-21-25276289-2414859457-3260481563-71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44"/>
    <a:srgbClr val="B795FF"/>
    <a:srgbClr val="4735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rowsmith, Aurora" userId="57f7fb9a-0e22-4efa-a4a2-f19d25aeeb44" providerId="ADAL" clId="{698691E7-957D-46A3-AD84-9DE9BD31E31B}"/>
    <pc:docChg chg="delSld">
      <pc:chgData name="Arrowsmith, Aurora" userId="57f7fb9a-0e22-4efa-a4a2-f19d25aeeb44" providerId="ADAL" clId="{698691E7-957D-46A3-AD84-9DE9BD31E31B}" dt="2024-12-12T12:52:20.900" v="1" actId="47"/>
      <pc:docMkLst>
        <pc:docMk/>
      </pc:docMkLst>
      <pc:sldChg chg="del">
        <pc:chgData name="Arrowsmith, Aurora" userId="57f7fb9a-0e22-4efa-a4a2-f19d25aeeb44" providerId="ADAL" clId="{698691E7-957D-46A3-AD84-9DE9BD31E31B}" dt="2024-12-12T12:52:20.900" v="1" actId="47"/>
        <pc:sldMkLst>
          <pc:docMk/>
          <pc:sldMk cId="1834221347" sldId="263"/>
        </pc:sldMkLst>
      </pc:sldChg>
      <pc:sldChg chg="del">
        <pc:chgData name="Arrowsmith, Aurora" userId="57f7fb9a-0e22-4efa-a4a2-f19d25aeeb44" providerId="ADAL" clId="{698691E7-957D-46A3-AD84-9DE9BD31E31B}" dt="2024-12-12T12:52:18.621" v="0" actId="47"/>
        <pc:sldMkLst>
          <pc:docMk/>
          <pc:sldMk cId="3359683092" sldId="292"/>
        </pc:sldMkLst>
      </pc:sldChg>
      <pc:sldMasterChg chg="delSldLayout">
        <pc:chgData name="Arrowsmith, Aurora" userId="57f7fb9a-0e22-4efa-a4a2-f19d25aeeb44" providerId="ADAL" clId="{698691E7-957D-46A3-AD84-9DE9BD31E31B}" dt="2024-12-12T12:52:20.900" v="1" actId="47"/>
        <pc:sldMasterMkLst>
          <pc:docMk/>
          <pc:sldMasterMk cId="772237386" sldId="2147483660"/>
        </pc:sldMasterMkLst>
        <pc:sldLayoutChg chg="del">
          <pc:chgData name="Arrowsmith, Aurora" userId="57f7fb9a-0e22-4efa-a4a2-f19d25aeeb44" providerId="ADAL" clId="{698691E7-957D-46A3-AD84-9DE9BD31E31B}" dt="2024-12-12T12:52:20.900" v="1" actId="47"/>
          <pc:sldLayoutMkLst>
            <pc:docMk/>
            <pc:sldMasterMk cId="772237386" sldId="2147483660"/>
            <pc:sldLayoutMk cId="1845145396" sldId="214748370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47DEA-7FB4-41C4-9608-801215F0D9A8}" type="datetimeFigureOut">
              <a:rPr lang="en-GB" smtClean="0"/>
              <a:t>12/12/2024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AF411-C7BA-41A7-B4F7-267D41E67F81}" type="slidenum">
              <a:rPr lang="en-GB" smtClean="0"/>
              <a:t>‹#›</a:t>
            </a:fld>
            <a:endParaRPr lang="en-GB"/>
          </a:p>
        </p:txBody>
      </p:sp>
    </p:spTree>
    <p:extLst>
      <p:ext uri="{BB962C8B-B14F-4D97-AF65-F5344CB8AC3E}">
        <p14:creationId xmlns:p14="http://schemas.microsoft.com/office/powerpoint/2010/main" val="248017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a:xfrm>
            <a:off x="723900" y="6373546"/>
            <a:ext cx="4356000" cy="219075"/>
          </a:xfrm>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D2F12E39-92AD-41CD-ADC1-9AB6BD4A5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spTree>
    <p:extLst>
      <p:ext uri="{BB962C8B-B14F-4D97-AF65-F5344CB8AC3E}">
        <p14:creationId xmlns:p14="http://schemas.microsoft.com/office/powerpoint/2010/main" val="58804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610825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124023923"/>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Tree>
    <p:extLst>
      <p:ext uri="{BB962C8B-B14F-4D97-AF65-F5344CB8AC3E}">
        <p14:creationId xmlns:p14="http://schemas.microsoft.com/office/powerpoint/2010/main" val="167146829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22573731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97699" y="1941513"/>
            <a:ext cx="2468668" cy="20478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97699" y="4087813"/>
            <a:ext cx="2468668" cy="2047875"/>
          </a:xfrm>
          <a:solidFill>
            <a:schemeClr val="bg1">
              <a:lumMod val="95000"/>
            </a:schemeClr>
          </a:solidFill>
        </p:spPr>
        <p:txBody>
          <a:bodyPr anchor="ctr" anchorCtr="0">
            <a:normAutofit/>
          </a:bodyPr>
          <a:lstStyle>
            <a:lvl1pPr marL="0" indent="0" algn="ctr">
              <a:buNone/>
              <a:defRPr sz="1500"/>
            </a:lvl1pPr>
          </a:lstStyle>
          <a:p>
            <a:endParaRPr lang="en-GB"/>
          </a:p>
        </p:txBody>
      </p:sp>
    </p:spTree>
    <p:extLst>
      <p:ext uri="{BB962C8B-B14F-4D97-AF65-F5344CB8AC3E}">
        <p14:creationId xmlns:p14="http://schemas.microsoft.com/office/powerpoint/2010/main" val="19745203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072713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endParaRPr lang="en-GB"/>
          </a:p>
        </p:txBody>
      </p:sp>
    </p:spTree>
    <p:extLst>
      <p:ext uri="{BB962C8B-B14F-4D97-AF65-F5344CB8AC3E}">
        <p14:creationId xmlns:p14="http://schemas.microsoft.com/office/powerpoint/2010/main" val="332044754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73688667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45113496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65068166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a:xfrm>
            <a:off x="723900" y="6373546"/>
            <a:ext cx="4320000" cy="219075"/>
          </a:xfrm>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D2F12E39-92AD-41CD-ADC1-9AB6BD4A5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pic>
        <p:nvPicPr>
          <p:cNvPr id="11" name="Graphic 10">
            <a:extLst>
              <a:ext uri="{FF2B5EF4-FFF2-40B4-BE49-F238E27FC236}">
                <a16:creationId xmlns:a16="http://schemas.microsoft.com/office/drawing/2014/main" id="{D3D848F1-8F80-4D50-B0B4-85EB5AE400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04525" y="823912"/>
            <a:ext cx="5300185" cy="5300185"/>
          </a:xfrm>
          <a:prstGeom prst="rect">
            <a:avLst/>
          </a:prstGeom>
        </p:spPr>
      </p:pic>
    </p:spTree>
    <p:extLst>
      <p:ext uri="{BB962C8B-B14F-4D97-AF65-F5344CB8AC3E}">
        <p14:creationId xmlns:p14="http://schemas.microsoft.com/office/powerpoint/2010/main" val="382591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16898404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14547022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55711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91786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005240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631099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The Fundamentals – A Quick Guide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859863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Indig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endParaRPr lang="en-GB"/>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628366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Indigo">
    <p:bg>
      <p:bgPr>
        <a:solidFill>
          <a:schemeClr val="accent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11" name="Picture 10">
            <a:extLst>
              <a:ext uri="{FF2B5EF4-FFF2-40B4-BE49-F238E27FC236}">
                <a16:creationId xmlns:a16="http://schemas.microsoft.com/office/drawing/2014/main" id="{3EFAFC4B-B82D-4698-95E4-9BBDBBA303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3679951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Quote Indigo">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endParaRPr lang="en-GB"/>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The Fundamentals – A Quick Guide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3EFAFC4B-B82D-4698-95E4-9BBDBBA303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344384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5BE37945-6951-4411-B0D3-B6F6C8E426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pic>
        <p:nvPicPr>
          <p:cNvPr id="12" name="Graphic 11">
            <a:extLst>
              <a:ext uri="{FF2B5EF4-FFF2-40B4-BE49-F238E27FC236}">
                <a16:creationId xmlns:a16="http://schemas.microsoft.com/office/drawing/2014/main" id="{8571171C-4D0B-42DC-9A34-06577613702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45757" r="46110"/>
          <a:stretch/>
        </p:blipFill>
        <p:spPr>
          <a:xfrm>
            <a:off x="5418000" y="0"/>
            <a:ext cx="6774000" cy="6818400"/>
          </a:xfrm>
          <a:prstGeom prst="rect">
            <a:avLst/>
          </a:prstGeom>
        </p:spPr>
      </p:pic>
    </p:spTree>
    <p:extLst>
      <p:ext uri="{BB962C8B-B14F-4D97-AF65-F5344CB8AC3E}">
        <p14:creationId xmlns:p14="http://schemas.microsoft.com/office/powerpoint/2010/main" val="2449746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Citrus">
    <p:bg>
      <p:bgPr>
        <a:solidFill>
          <a:schemeClr val="accent2"/>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endParaRPr lang="en-GB"/>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The Fundamentals – A Quick Guide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32189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9" name="Picture 8">
            <a:extLst>
              <a:ext uri="{FF2B5EF4-FFF2-40B4-BE49-F238E27FC236}">
                <a16:creationId xmlns:a16="http://schemas.microsoft.com/office/drawing/2014/main" id="{C94E3FEC-0B7D-4EC6-9247-39104B8735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spTree>
    <p:extLst>
      <p:ext uri="{BB962C8B-B14F-4D97-AF65-F5344CB8AC3E}">
        <p14:creationId xmlns:p14="http://schemas.microsoft.com/office/powerpoint/2010/main" val="246954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3757"/>
            <a:ext cx="2370760" cy="393629"/>
          </a:xfrm>
        </p:spPr>
        <p:txBody>
          <a:bodyPr>
            <a:normAutofit/>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187"/>
            <a:ext cx="2698456" cy="393629"/>
          </a:xfrm>
        </p:spPr>
        <p:txBody>
          <a:bodyPr>
            <a:normAutofit/>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32731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resenter Indigo">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3757"/>
            <a:ext cx="2370760" cy="393629"/>
          </a:xfrm>
        </p:spPr>
        <p:txBody>
          <a:bodyPr>
            <a:normAutofit/>
          </a:bodyPr>
          <a:lstStyle>
            <a:lvl1pPr marL="0" indent="0">
              <a:buNone/>
              <a:defRPr sz="24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187"/>
            <a:ext cx="2698456" cy="393629"/>
          </a:xfrm>
        </p:spPr>
        <p:txBody>
          <a:bodyPr>
            <a:normAutofit/>
          </a:bodyPr>
          <a:lstStyle>
            <a:lvl1pPr marL="0" indent="0">
              <a:buNone/>
              <a:defRPr sz="24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10193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92440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434150"/>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81302294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endParaRPr lang="en-GB"/>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2B11AC3C-15B1-4D4E-AB52-58E50B4C101D}"/>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772237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8" r:id="rId6"/>
    <p:sldLayoutId id="2147483697" r:id="rId7"/>
    <p:sldLayoutId id="2147483699"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91" r:id="rId20"/>
    <p:sldLayoutId id="2147483692" r:id="rId21"/>
    <p:sldLayoutId id="2147483695" r:id="rId22"/>
    <p:sldLayoutId id="2147483694" r:id="rId23"/>
    <p:sldLayoutId id="2147483696" r:id="rId24"/>
    <p:sldLayoutId id="2147483693" r:id="rId25"/>
    <p:sldLayoutId id="2147483700" r:id="rId26"/>
    <p:sldLayoutId id="2147483701" r:id="rId27"/>
    <p:sldLayoutId id="2147483688" r:id="rId28"/>
    <p:sldLayoutId id="2147483689" r:id="rId29"/>
    <p:sldLayoutId id="2147483690" r:id="rId30"/>
  </p:sldLayoutIdLst>
  <p:hf sldNum="0" hdr="0" ft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6116" y="1136701"/>
            <a:ext cx="4450080" cy="1476811"/>
          </a:xfrm>
        </p:spPr>
        <p:txBody>
          <a:bodyPr>
            <a:normAutofit fontScale="90000"/>
          </a:bodyPr>
          <a:lstStyle/>
          <a:p>
            <a:r>
              <a:rPr lang="en-GB"/>
              <a:t>Exhibitor Sustainability Checklist </a:t>
            </a:r>
          </a:p>
        </p:txBody>
      </p:sp>
      <p:sp>
        <p:nvSpPr>
          <p:cNvPr id="5" name="Subtitle 4"/>
          <p:cNvSpPr>
            <a:spLocks noGrp="1"/>
          </p:cNvSpPr>
          <p:nvPr>
            <p:ph type="subTitle" idx="1"/>
          </p:nvPr>
        </p:nvSpPr>
        <p:spPr>
          <a:xfrm>
            <a:off x="806116" y="2840606"/>
            <a:ext cx="4672263" cy="3427886"/>
          </a:xfrm>
        </p:spPr>
        <p:txBody>
          <a:bodyPr>
            <a:normAutofit fontScale="92500" lnSpcReduction="20000"/>
          </a:bodyPr>
          <a:lstStyle/>
          <a:p>
            <a:r>
              <a:rPr lang="en-GB">
                <a:solidFill>
                  <a:schemeClr val="bg1"/>
                </a:solidFill>
              </a:rPr>
              <a:t>We aim for all of our events to be run in an environmentally and socially responsible way whilst seeking to inspire sustainable development in our markets. </a:t>
            </a:r>
          </a:p>
          <a:p>
            <a:endParaRPr lang="en-GB">
              <a:solidFill>
                <a:schemeClr val="bg1"/>
              </a:solidFill>
            </a:endParaRPr>
          </a:p>
          <a:p>
            <a:r>
              <a:rPr lang="en-GB">
                <a:solidFill>
                  <a:schemeClr val="bg1"/>
                </a:solidFill>
              </a:rPr>
              <a:t>We do this not only because more than 80% of our attendees tell us that they care that our events are run in a responsible manner, but because it is the right thing to do for our customers, colleagues, and the communities we serve. </a:t>
            </a:r>
          </a:p>
          <a:p>
            <a:r>
              <a:rPr lang="en-GB">
                <a:solidFill>
                  <a:schemeClr val="bg1"/>
                </a:solidFill>
              </a:rPr>
              <a:t> </a:t>
            </a:r>
          </a:p>
          <a:p>
            <a:r>
              <a:rPr lang="en-GB">
                <a:solidFill>
                  <a:schemeClr val="bg1"/>
                </a:solidFill>
              </a:rPr>
              <a:t>We would like to encourage you to join our sustainability efforts by completing the 10 point checklist enclosed in this document.</a:t>
            </a:r>
          </a:p>
          <a:p>
            <a:r>
              <a:rPr lang="en-GB">
                <a:solidFill>
                  <a:schemeClr val="bg1"/>
                </a:solidFill>
              </a:rPr>
              <a:t> </a:t>
            </a:r>
          </a:p>
          <a:p>
            <a:r>
              <a:rPr lang="en-GB">
                <a:solidFill>
                  <a:schemeClr val="bg1"/>
                </a:solidFill>
              </a:rPr>
              <a:t>By working together, we can make the event more memorable, meet our audience’s expectations and reduce wasted time, resources, and costs.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7733" y="-168442"/>
            <a:ext cx="7045036" cy="6858000"/>
          </a:xfrm>
          <a:prstGeom prst="rect">
            <a:avLst/>
          </a:prstGeom>
        </p:spPr>
      </p:pic>
      <p:sp>
        <p:nvSpPr>
          <p:cNvPr id="2" name="TextBox 1"/>
          <p:cNvSpPr txBox="1"/>
          <p:nvPr/>
        </p:nvSpPr>
        <p:spPr>
          <a:xfrm>
            <a:off x="11631828" y="6417276"/>
            <a:ext cx="498653" cy="261610"/>
          </a:xfrm>
          <a:prstGeom prst="rect">
            <a:avLst/>
          </a:prstGeom>
          <a:noFill/>
        </p:spPr>
        <p:txBody>
          <a:bodyPr wrap="square" rtlCol="0">
            <a:spAutoFit/>
          </a:bodyPr>
          <a:lstStyle/>
          <a:p>
            <a:r>
              <a:rPr lang="en-GB" sz="800">
                <a:solidFill>
                  <a:schemeClr val="bg1"/>
                </a:solidFill>
              </a:rPr>
              <a:t>v1.0</a:t>
            </a:r>
            <a:r>
              <a:rPr lang="en-GB" sz="1100"/>
              <a:t> </a:t>
            </a:r>
          </a:p>
        </p:txBody>
      </p:sp>
    </p:spTree>
    <p:extLst>
      <p:ext uri="{BB962C8B-B14F-4D97-AF65-F5344CB8AC3E}">
        <p14:creationId xmlns:p14="http://schemas.microsoft.com/office/powerpoint/2010/main" val="416627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0768667" y="896242"/>
            <a:ext cx="1423334" cy="70749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2" name="Title 1">
            <a:extLst>
              <a:ext uri="{FF2B5EF4-FFF2-40B4-BE49-F238E27FC236}">
                <a16:creationId xmlns:a16="http://schemas.microsoft.com/office/drawing/2014/main" id="{C721C07E-F603-4A1E-B591-E9B1103C8126}"/>
              </a:ext>
            </a:extLst>
          </p:cNvPr>
          <p:cNvSpPr>
            <a:spLocks noGrp="1"/>
          </p:cNvSpPr>
          <p:nvPr>
            <p:ph type="title"/>
          </p:nvPr>
        </p:nvSpPr>
        <p:spPr>
          <a:xfrm>
            <a:off x="2006166" y="716729"/>
            <a:ext cx="7321419" cy="569473"/>
          </a:xfrm>
        </p:spPr>
        <p:txBody>
          <a:bodyPr>
            <a:normAutofit/>
          </a:bodyPr>
          <a:lstStyle/>
          <a:p>
            <a:pPr algn="ctr"/>
            <a:r>
              <a:rPr lang="en-GB" sz="2800"/>
              <a:t>Exhibitor Sustainability Checklist </a:t>
            </a:r>
          </a:p>
        </p:txBody>
      </p:sp>
      <p:pic>
        <p:nvPicPr>
          <p:cNvPr id="7" name="Picture 6">
            <a:extLst>
              <a:ext uri="{FF2B5EF4-FFF2-40B4-BE49-F238E27FC236}">
                <a16:creationId xmlns:a16="http://schemas.microsoft.com/office/drawing/2014/main" id="{47A94224-CB63-432E-8D66-A27EE9F67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002" y="1385554"/>
            <a:ext cx="2097899" cy="1669361"/>
          </a:xfrm>
          <a:prstGeom prst="rect">
            <a:avLst/>
          </a:prstGeom>
        </p:spPr>
      </p:pic>
      <p:pic>
        <p:nvPicPr>
          <p:cNvPr id="8" name="Picture 7">
            <a:extLst>
              <a:ext uri="{FF2B5EF4-FFF2-40B4-BE49-F238E27FC236}">
                <a16:creationId xmlns:a16="http://schemas.microsoft.com/office/drawing/2014/main" id="{4B5ED264-A82F-47E4-84DD-4BEC7C8C9E1C}"/>
              </a:ext>
            </a:extLst>
          </p:cNvPr>
          <p:cNvPicPr>
            <a:picLocks noChangeAspect="1"/>
          </p:cNvPicPr>
          <p:nvPr/>
        </p:nvPicPr>
        <p:blipFill>
          <a:blip r:embed="rId3"/>
          <a:stretch>
            <a:fillRect/>
          </a:stretch>
        </p:blipFill>
        <p:spPr>
          <a:xfrm>
            <a:off x="-154412" y="4361026"/>
            <a:ext cx="2091580" cy="1662183"/>
          </a:xfrm>
          <a:prstGeom prst="rect">
            <a:avLst/>
          </a:prstGeom>
        </p:spPr>
      </p:pic>
      <p:sp>
        <p:nvSpPr>
          <p:cNvPr id="1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2006166" y="1763866"/>
            <a:ext cx="787577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625475"/>
            <a:r>
              <a:rPr lang="en-US" sz="1400">
                <a:solidFill>
                  <a:schemeClr val="bg1"/>
                </a:solidFill>
              </a:rPr>
              <a:t>Ensure your stand is designed so that its structure will be used again by either </a:t>
            </a:r>
          </a:p>
          <a:p>
            <a:pPr marL="625475"/>
            <a:r>
              <a:rPr lang="en-US" sz="1400">
                <a:solidFill>
                  <a:schemeClr val="bg1"/>
                </a:solidFill>
              </a:rPr>
              <a:t>yourself or by your contractors.</a:t>
            </a:r>
          </a:p>
        </p:txBody>
      </p:sp>
      <p:sp>
        <p:nvSpPr>
          <p:cNvPr id="12" name="Oval 11">
            <a:extLst>
              <a:ext uri="{FF2B5EF4-FFF2-40B4-BE49-F238E27FC236}">
                <a16:creationId xmlns:a16="http://schemas.microsoft.com/office/drawing/2014/main" id="{E3C47188-9487-425A-95C0-85D0367865C0}"/>
              </a:ext>
            </a:extLst>
          </p:cNvPr>
          <p:cNvSpPr>
            <a:spLocks/>
          </p:cNvSpPr>
          <p:nvPr/>
        </p:nvSpPr>
        <p:spPr>
          <a:xfrm>
            <a:off x="2153168" y="1861153"/>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1</a:t>
            </a:r>
          </a:p>
        </p:txBody>
      </p:sp>
      <p:sp>
        <p:nvSpPr>
          <p:cNvPr id="17"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969426" y="2675276"/>
            <a:ext cx="872488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5475"/>
            <a:r>
              <a:rPr lang="en-US" sz="1400">
                <a:solidFill>
                  <a:schemeClr val="bg1"/>
                </a:solidFill>
              </a:rPr>
              <a:t>Select energy efficient, LED lighting and other equipment for your stand and be sure to </a:t>
            </a:r>
            <a:endParaRPr lang="en-US">
              <a:solidFill>
                <a:schemeClr val="bg1"/>
              </a:solidFill>
            </a:endParaRPr>
          </a:p>
          <a:p>
            <a:pPr marL="625475"/>
            <a:r>
              <a:rPr lang="en-US" sz="1400">
                <a:solidFill>
                  <a:schemeClr val="bg1"/>
                </a:solidFill>
              </a:rPr>
              <a:t>power down your equipment at the end of the day.</a:t>
            </a:r>
            <a:endParaRPr lang="en-US">
              <a:solidFill>
                <a:schemeClr val="bg1"/>
              </a:solidFill>
              <a:ea typeface="Open Sans Light"/>
              <a:cs typeface="Open Sans Light"/>
            </a:endParaRPr>
          </a:p>
        </p:txBody>
      </p:sp>
      <p:sp>
        <p:nvSpPr>
          <p:cNvPr id="18" name="Oval 17">
            <a:extLst>
              <a:ext uri="{FF2B5EF4-FFF2-40B4-BE49-F238E27FC236}">
                <a16:creationId xmlns:a16="http://schemas.microsoft.com/office/drawing/2014/main" id="{E3C47188-9487-425A-95C0-85D0367865C0}"/>
              </a:ext>
            </a:extLst>
          </p:cNvPr>
          <p:cNvSpPr>
            <a:spLocks/>
          </p:cNvSpPr>
          <p:nvPr/>
        </p:nvSpPr>
        <p:spPr>
          <a:xfrm>
            <a:off x="1124827" y="2779294"/>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2</a:t>
            </a:r>
          </a:p>
        </p:txBody>
      </p:sp>
      <p:sp>
        <p:nvSpPr>
          <p:cNvPr id="2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430889" y="3627063"/>
            <a:ext cx="11203430" cy="648814"/>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lvl="1"/>
            <a:r>
              <a:rPr lang="en-US" sz="1400">
                <a:solidFill>
                  <a:schemeClr val="bg1"/>
                </a:solidFill>
                <a:ea typeface="Open Sans Light"/>
                <a:cs typeface="Open Sans Light"/>
              </a:rPr>
              <a:t>Think about what waste your stand will create and try to minimize it as much as possible. For the unavoidable waste items, </a:t>
            </a:r>
            <a:endParaRPr lang="en-US">
              <a:solidFill>
                <a:schemeClr val="bg1"/>
              </a:solidFill>
              <a:ea typeface="Open Sans Light"/>
              <a:cs typeface="Open Sans Light"/>
            </a:endParaRPr>
          </a:p>
          <a:p>
            <a:pPr lvl="1"/>
            <a:r>
              <a:rPr lang="en-US" sz="1400">
                <a:solidFill>
                  <a:schemeClr val="bg1"/>
                </a:solidFill>
                <a:ea typeface="Open Sans Light"/>
                <a:cs typeface="Open Sans Light"/>
              </a:rPr>
              <a:t>try to ensure it will be recycled. Key items to consider include signage, carpeting and packaging waste. </a:t>
            </a:r>
            <a:endParaRPr lang="en-US">
              <a:solidFill>
                <a:schemeClr val="bg1"/>
              </a:solidFill>
              <a:ea typeface="Open Sans Light"/>
              <a:cs typeface="Open Sans Light"/>
            </a:endParaRPr>
          </a:p>
        </p:txBody>
      </p:sp>
      <p:sp>
        <p:nvSpPr>
          <p:cNvPr id="20" name="Oval 19">
            <a:extLst>
              <a:ext uri="{FF2B5EF4-FFF2-40B4-BE49-F238E27FC236}">
                <a16:creationId xmlns:a16="http://schemas.microsoft.com/office/drawing/2014/main" id="{E3C47188-9487-425A-95C0-85D0367865C0}"/>
              </a:ext>
            </a:extLst>
          </p:cNvPr>
          <p:cNvSpPr>
            <a:spLocks/>
          </p:cNvSpPr>
          <p:nvPr/>
        </p:nvSpPr>
        <p:spPr>
          <a:xfrm>
            <a:off x="537426" y="373547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latin typeface="+mj-lt"/>
              </a:rPr>
              <a:t>3</a:t>
            </a:r>
            <a:endParaRPr lang="en-US"/>
          </a:p>
        </p:txBody>
      </p:sp>
      <p:sp>
        <p:nvSpPr>
          <p:cNvPr id="2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556828" y="4562118"/>
            <a:ext cx="7770758"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a:solidFill>
                  <a:schemeClr val="bg1"/>
                </a:solidFill>
              </a:rPr>
              <a:t>Ensure you and your contractor are aware of and compliant with all health, </a:t>
            </a:r>
            <a:endParaRPr lang="en-US">
              <a:solidFill>
                <a:schemeClr val="bg1"/>
              </a:solidFill>
            </a:endParaRPr>
          </a:p>
          <a:p>
            <a:pPr marL="628650"/>
            <a:r>
              <a:rPr lang="en-US" sz="1400">
                <a:solidFill>
                  <a:schemeClr val="bg1"/>
                </a:solidFill>
              </a:rPr>
              <a:t>safety and security requirements.</a:t>
            </a:r>
            <a:endParaRPr lang="en-US">
              <a:solidFill>
                <a:schemeClr val="bg1"/>
              </a:solidFill>
              <a:ea typeface="Open Sans Light"/>
              <a:cs typeface="Open Sans Light"/>
            </a:endParaRPr>
          </a:p>
        </p:txBody>
      </p:sp>
      <p:sp>
        <p:nvSpPr>
          <p:cNvPr id="27" name="Oval 26">
            <a:extLst>
              <a:ext uri="{FF2B5EF4-FFF2-40B4-BE49-F238E27FC236}">
                <a16:creationId xmlns:a16="http://schemas.microsoft.com/office/drawing/2014/main" id="{E3C47188-9487-425A-95C0-85D0367865C0}"/>
              </a:ext>
            </a:extLst>
          </p:cNvPr>
          <p:cNvSpPr>
            <a:spLocks/>
          </p:cNvSpPr>
          <p:nvPr/>
        </p:nvSpPr>
        <p:spPr>
          <a:xfrm>
            <a:off x="1721168" y="4657174"/>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4</a:t>
            </a:r>
          </a:p>
        </p:txBody>
      </p:sp>
      <p:sp>
        <p:nvSpPr>
          <p:cNvPr id="30"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467662" y="5529299"/>
            <a:ext cx="1039186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lvl="1"/>
            <a:r>
              <a:rPr lang="en-US" sz="1400">
                <a:solidFill>
                  <a:schemeClr val="bg1"/>
                </a:solidFill>
                <a:ea typeface="Open Sans Light"/>
                <a:cs typeface="Open Sans Light"/>
              </a:rPr>
              <a:t>For your travel and transport choose the most sustainable option possible for your journey to and from the event.  Consolidate your shipments and use logistic companies that have sustainability credentials.</a:t>
            </a:r>
            <a:endParaRPr lang="en-US">
              <a:solidFill>
                <a:schemeClr val="bg1"/>
              </a:solidFill>
            </a:endParaRPr>
          </a:p>
        </p:txBody>
      </p:sp>
      <p:sp>
        <p:nvSpPr>
          <p:cNvPr id="3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9686689" y="894539"/>
            <a:ext cx="2505312" cy="709200"/>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US" sz="1600" b="1">
                <a:solidFill>
                  <a:schemeClr val="bg1"/>
                </a:solidFill>
              </a:rPr>
              <a:t>  10 </a:t>
            </a:r>
            <a:r>
              <a:rPr lang="en-US" sz="1600">
                <a:solidFill>
                  <a:schemeClr val="bg1"/>
                </a:solidFill>
              </a:rPr>
              <a:t>things to remember </a:t>
            </a:r>
          </a:p>
        </p:txBody>
      </p:sp>
      <p:pic>
        <p:nvPicPr>
          <p:cNvPr id="39" name="Picture 38">
            <a:extLst>
              <a:ext uri="{FF2B5EF4-FFF2-40B4-BE49-F238E27FC236}">
                <a16:creationId xmlns:a16="http://schemas.microsoft.com/office/drawing/2014/main" id="{EFEC5546-C65A-4001-9D48-FEC5CB672F5E}"/>
              </a:ext>
            </a:extLst>
          </p:cNvPr>
          <p:cNvPicPr>
            <a:picLocks noChangeAspect="1"/>
          </p:cNvPicPr>
          <p:nvPr/>
        </p:nvPicPr>
        <p:blipFill>
          <a:blip r:embed="rId4"/>
          <a:stretch>
            <a:fillRect/>
          </a:stretch>
        </p:blipFill>
        <p:spPr>
          <a:xfrm>
            <a:off x="270098" y="1092169"/>
            <a:ext cx="1556721" cy="1237219"/>
          </a:xfrm>
          <a:prstGeom prst="rect">
            <a:avLst/>
          </a:prstGeom>
        </p:spPr>
      </p:pic>
      <p:sp>
        <p:nvSpPr>
          <p:cNvPr id="40" name="Oval 39">
            <a:extLst>
              <a:ext uri="{FF2B5EF4-FFF2-40B4-BE49-F238E27FC236}">
                <a16:creationId xmlns:a16="http://schemas.microsoft.com/office/drawing/2014/main" id="{E3C47188-9487-425A-95C0-85D0367865C0}"/>
              </a:ext>
            </a:extLst>
          </p:cNvPr>
          <p:cNvSpPr>
            <a:spLocks/>
          </p:cNvSpPr>
          <p:nvPr/>
        </p:nvSpPr>
        <p:spPr>
          <a:xfrm>
            <a:off x="1589427" y="5626567"/>
            <a:ext cx="436848"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5</a:t>
            </a:r>
          </a:p>
        </p:txBody>
      </p:sp>
      <p:sp>
        <p:nvSpPr>
          <p:cNvPr id="3" name="TextBox 2">
            <a:extLst>
              <a:ext uri="{FF2B5EF4-FFF2-40B4-BE49-F238E27FC236}">
                <a16:creationId xmlns:a16="http://schemas.microsoft.com/office/drawing/2014/main" id="{8A65809C-42FA-4C2B-9B4A-7F3D4B29DC1F}"/>
              </a:ext>
            </a:extLst>
          </p:cNvPr>
          <p:cNvSpPr txBox="1"/>
          <p:nvPr/>
        </p:nvSpPr>
        <p:spPr>
          <a:xfrm>
            <a:off x="10772366" y="6403700"/>
            <a:ext cx="1087157" cy="246221"/>
          </a:xfrm>
          <a:prstGeom prst="rect">
            <a:avLst/>
          </a:prstGeom>
          <a:noFill/>
        </p:spPr>
        <p:txBody>
          <a:bodyPr wrap="none" rtlCol="0">
            <a:spAutoFit/>
          </a:bodyPr>
          <a:lstStyle/>
          <a:p>
            <a:r>
              <a:rPr lang="en-GB" sz="800"/>
              <a:t>Continued overleaf</a:t>
            </a:r>
            <a:r>
              <a:rPr lang="en-GB" sz="1000"/>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0272" y="1844438"/>
            <a:ext cx="476619" cy="468856"/>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3409" y="5599901"/>
            <a:ext cx="481968" cy="468856"/>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450" y="3719338"/>
            <a:ext cx="476619" cy="468856"/>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5789" y="2751846"/>
            <a:ext cx="476619" cy="468856"/>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4805" y="4653851"/>
            <a:ext cx="476619" cy="468856"/>
          </a:xfrm>
          <a:prstGeom prst="rect">
            <a:avLst/>
          </a:prstGeom>
        </p:spPr>
      </p:pic>
    </p:spTree>
    <p:extLst>
      <p:ext uri="{BB962C8B-B14F-4D97-AF65-F5344CB8AC3E}">
        <p14:creationId xmlns:p14="http://schemas.microsoft.com/office/powerpoint/2010/main" val="2461222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468130" y="518978"/>
            <a:ext cx="8204053" cy="772593"/>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GB" sz="1200"/>
          </a:p>
        </p:txBody>
      </p:sp>
      <p:sp>
        <p:nvSpPr>
          <p:cNvPr id="3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0813108" y="522993"/>
            <a:ext cx="1423334" cy="77099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30"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217746" y="3403188"/>
            <a:ext cx="7650173"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indent="542925"/>
            <a:r>
              <a:rPr lang="en-US" sz="1400">
                <a:solidFill>
                  <a:schemeClr val="bg1"/>
                </a:solidFill>
                <a:ea typeface="Open Sans Light"/>
                <a:cs typeface="Open Sans Light"/>
              </a:rPr>
              <a:t>Help to support the sustainability of the local area by using local suppliers and </a:t>
            </a:r>
            <a:endParaRPr lang="en-US">
              <a:solidFill>
                <a:schemeClr val="bg1"/>
              </a:solidFill>
              <a:ea typeface="Open Sans Light"/>
              <a:cs typeface="Open Sans Light"/>
            </a:endParaRPr>
          </a:p>
          <a:p>
            <a:pPr indent="542925"/>
            <a:r>
              <a:rPr lang="en-US" sz="1400">
                <a:solidFill>
                  <a:schemeClr val="bg1"/>
                </a:solidFill>
                <a:ea typeface="Open Sans Light"/>
                <a:cs typeface="Open Sans Light"/>
              </a:rPr>
              <a:t>considering the sustainability credentials of the hotels you book.</a:t>
            </a:r>
            <a:endParaRPr lang="en-US">
              <a:solidFill>
                <a:schemeClr val="bg1"/>
              </a:solidFill>
              <a:ea typeface="Open Sans Light"/>
              <a:cs typeface="Open Sans Light"/>
            </a:endParaRPr>
          </a:p>
        </p:txBody>
      </p:sp>
      <p:sp>
        <p:nvSpPr>
          <p:cNvPr id="17"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2120958" y="1552704"/>
            <a:ext cx="8498464"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a:solidFill>
                  <a:schemeClr val="bg1"/>
                </a:solidFill>
                <a:ea typeface="Open Sans Light"/>
                <a:cs typeface="Open Sans Light"/>
              </a:rPr>
              <a:t>Reduce paper handouts by going digital and source recycled, sustainably certified paper </a:t>
            </a:r>
            <a:endParaRPr lang="en-US">
              <a:solidFill>
                <a:schemeClr val="bg1"/>
              </a:solidFill>
              <a:ea typeface="Open Sans Light"/>
              <a:cs typeface="Open Sans Light"/>
            </a:endParaRPr>
          </a:p>
          <a:p>
            <a:pPr marL="628650"/>
            <a:r>
              <a:rPr lang="en-US" sz="1400">
                <a:solidFill>
                  <a:schemeClr val="bg1"/>
                </a:solidFill>
                <a:ea typeface="Open Sans Light"/>
                <a:cs typeface="Open Sans Light"/>
              </a:rPr>
              <a:t>options where printing is needed. </a:t>
            </a:r>
            <a:endParaRPr lang="en-US">
              <a:solidFill>
                <a:schemeClr val="bg1"/>
              </a:solidFill>
              <a:ea typeface="Open Sans Light"/>
              <a:cs typeface="Open Sans Light"/>
            </a:endParaRPr>
          </a:p>
        </p:txBody>
      </p:sp>
      <p:sp>
        <p:nvSpPr>
          <p:cNvPr id="3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607" y="6052163"/>
            <a:ext cx="1423334" cy="63003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1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67781" y="2473561"/>
            <a:ext cx="10645327"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542925"/>
            <a:r>
              <a:rPr lang="en-US" sz="1400">
                <a:solidFill>
                  <a:schemeClr val="bg1"/>
                </a:solidFill>
              </a:rPr>
              <a:t>When purchasing promotional items, consider the amount you order, the environmental credentials of the materials </a:t>
            </a:r>
            <a:endParaRPr lang="en-US">
              <a:solidFill>
                <a:schemeClr val="bg1"/>
              </a:solidFill>
            </a:endParaRPr>
          </a:p>
          <a:p>
            <a:pPr marL="542925"/>
            <a:r>
              <a:rPr lang="en-US" sz="1400">
                <a:solidFill>
                  <a:schemeClr val="bg1"/>
                </a:solidFill>
              </a:rPr>
              <a:t>they are made from, as well as whether they are useful giveaways that will be used long after the event is over.</a:t>
            </a:r>
            <a:endParaRPr lang="en-US">
              <a:solidFill>
                <a:schemeClr val="bg1"/>
              </a:solidFill>
            </a:endParaRPr>
          </a:p>
        </p:txBody>
      </p:sp>
      <p:sp>
        <p:nvSpPr>
          <p:cNvPr id="12" name="Oval 11">
            <a:extLst>
              <a:ext uri="{FF2B5EF4-FFF2-40B4-BE49-F238E27FC236}">
                <a16:creationId xmlns:a16="http://schemas.microsoft.com/office/drawing/2014/main" id="{E3C47188-9487-425A-95C0-85D0367865C0}"/>
              </a:ext>
            </a:extLst>
          </p:cNvPr>
          <p:cNvSpPr>
            <a:spLocks/>
          </p:cNvSpPr>
          <p:nvPr/>
        </p:nvSpPr>
        <p:spPr>
          <a:xfrm>
            <a:off x="2283991" y="1641300"/>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6</a:t>
            </a:r>
          </a:p>
        </p:txBody>
      </p:sp>
      <p:sp>
        <p:nvSpPr>
          <p:cNvPr id="18" name="Oval 17">
            <a:extLst>
              <a:ext uri="{FF2B5EF4-FFF2-40B4-BE49-F238E27FC236}">
                <a16:creationId xmlns:a16="http://schemas.microsoft.com/office/drawing/2014/main" id="{E3C47188-9487-425A-95C0-85D0367865C0}"/>
              </a:ext>
            </a:extLst>
          </p:cNvPr>
          <p:cNvSpPr>
            <a:spLocks/>
          </p:cNvSpPr>
          <p:nvPr/>
        </p:nvSpPr>
        <p:spPr>
          <a:xfrm>
            <a:off x="332639" y="257012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7</a:t>
            </a:r>
          </a:p>
        </p:txBody>
      </p:sp>
      <p:sp>
        <p:nvSpPr>
          <p:cNvPr id="2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335028" y="4355300"/>
            <a:ext cx="8507954"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a:solidFill>
                  <a:schemeClr val="bg1"/>
                </a:solidFill>
                <a:ea typeface="Open Sans Light"/>
                <a:cs typeface="Open Sans Light"/>
              </a:rPr>
              <a:t>Get involved with the numerous initiatives and conversations throughout the event </a:t>
            </a:r>
            <a:endParaRPr lang="en-US">
              <a:solidFill>
                <a:schemeClr val="bg1"/>
              </a:solidFill>
              <a:ea typeface="Open Sans Light"/>
              <a:cs typeface="Open Sans Light"/>
            </a:endParaRPr>
          </a:p>
          <a:p>
            <a:pPr marL="628650"/>
            <a:r>
              <a:rPr lang="en-US" sz="1400">
                <a:solidFill>
                  <a:schemeClr val="bg1"/>
                </a:solidFill>
                <a:ea typeface="Open Sans Light"/>
                <a:cs typeface="Open Sans Light"/>
              </a:rPr>
              <a:t>which aim to help facilitate and inspire the sustainable development of your industry. </a:t>
            </a:r>
            <a:endParaRPr lang="en-US">
              <a:solidFill>
                <a:schemeClr val="bg1"/>
              </a:solidFill>
              <a:ea typeface="Open Sans Light"/>
              <a:cs typeface="Open Sans Light"/>
            </a:endParaRPr>
          </a:p>
        </p:txBody>
      </p:sp>
      <p:sp>
        <p:nvSpPr>
          <p:cNvPr id="20" name="Oval 19">
            <a:extLst>
              <a:ext uri="{FF2B5EF4-FFF2-40B4-BE49-F238E27FC236}">
                <a16:creationId xmlns:a16="http://schemas.microsoft.com/office/drawing/2014/main" id="{E3C47188-9487-425A-95C0-85D0367865C0}"/>
              </a:ext>
            </a:extLst>
          </p:cNvPr>
          <p:cNvSpPr>
            <a:spLocks/>
          </p:cNvSpPr>
          <p:nvPr/>
        </p:nvSpPr>
        <p:spPr>
          <a:xfrm>
            <a:off x="1465627" y="4455003"/>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9</a:t>
            </a:r>
          </a:p>
        </p:txBody>
      </p:sp>
      <p:sp>
        <p:nvSpPr>
          <p:cNvPr id="2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507524" y="5307413"/>
            <a:ext cx="8864157" cy="558777"/>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indent="542925"/>
            <a:r>
              <a:rPr lang="en-US" sz="1400">
                <a:solidFill>
                  <a:schemeClr val="bg1"/>
                </a:solidFill>
                <a:ea typeface="Open Sans Light"/>
                <a:cs typeface="Open Sans Light"/>
              </a:rPr>
              <a:t>Inspire the sustainable development of your industry by promoting your company’s and your</a:t>
            </a:r>
            <a:endParaRPr lang="en-US">
              <a:solidFill>
                <a:schemeClr val="bg1"/>
              </a:solidFill>
              <a:ea typeface="Open Sans Light"/>
              <a:cs typeface="Open Sans Light"/>
            </a:endParaRPr>
          </a:p>
          <a:p>
            <a:pPr indent="542925"/>
            <a:r>
              <a:rPr lang="en-US" sz="1400">
                <a:solidFill>
                  <a:schemeClr val="bg1"/>
                </a:solidFill>
                <a:ea typeface="Open Sans Light"/>
                <a:cs typeface="Open Sans Light"/>
              </a:rPr>
              <a:t>products’ sustainability credentials. </a:t>
            </a:r>
            <a:endParaRPr lang="en-US">
              <a:solidFill>
                <a:schemeClr val="bg1"/>
              </a:solidFill>
              <a:ea typeface="Open Sans Light"/>
              <a:cs typeface="Open Sans Light"/>
            </a:endParaRPr>
          </a:p>
        </p:txBody>
      </p:sp>
      <p:sp>
        <p:nvSpPr>
          <p:cNvPr id="27" name="Oval 26">
            <a:extLst>
              <a:ext uri="{FF2B5EF4-FFF2-40B4-BE49-F238E27FC236}">
                <a16:creationId xmlns:a16="http://schemas.microsoft.com/office/drawing/2014/main" id="{E3C47188-9487-425A-95C0-85D0367865C0}"/>
              </a:ext>
            </a:extLst>
          </p:cNvPr>
          <p:cNvSpPr>
            <a:spLocks/>
          </p:cNvSpPr>
          <p:nvPr/>
        </p:nvSpPr>
        <p:spPr>
          <a:xfrm>
            <a:off x="1407714" y="3501442"/>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8</a:t>
            </a:r>
          </a:p>
        </p:txBody>
      </p:sp>
      <p:sp>
        <p:nvSpPr>
          <p:cNvPr id="33"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578380" y="6052163"/>
            <a:ext cx="7453512" cy="632358"/>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US" sz="1200"/>
              <a:t>Would you like to work with us on the sustainability of the event? Contact the event team or reach out to Informa’s sustainability team for more information </a:t>
            </a:r>
            <a:r>
              <a:rPr lang="en-GB" sz="1200">
                <a:solidFill>
                  <a:schemeClr val="bg1"/>
                </a:solidFill>
              </a:rPr>
              <a:t>at sustainability@informa.com</a:t>
            </a:r>
            <a:endParaRPr lang="en-US" sz="1200">
              <a:solidFill>
                <a:schemeClr val="bg1"/>
              </a:solidFill>
            </a:endParaRPr>
          </a:p>
        </p:txBody>
      </p:sp>
      <p:pic>
        <p:nvPicPr>
          <p:cNvPr id="1026" name="Picture 2" descr="https://cdn2.webdamdb.com/220th_sm_2qYq867QW5K3.png?1554910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794" y="6155989"/>
            <a:ext cx="390697" cy="3906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9B7B36E3-FF81-43AC-A5AD-C2732E8BA64F}"/>
              </a:ext>
            </a:extLst>
          </p:cNvPr>
          <p:cNvPicPr>
            <a:picLocks noChangeAspect="1"/>
          </p:cNvPicPr>
          <p:nvPr/>
        </p:nvPicPr>
        <p:blipFill>
          <a:blip r:embed="rId3"/>
          <a:stretch>
            <a:fillRect/>
          </a:stretch>
        </p:blipFill>
        <p:spPr>
          <a:xfrm>
            <a:off x="413590" y="791035"/>
            <a:ext cx="1611495" cy="1282265"/>
          </a:xfrm>
          <a:prstGeom prst="rect">
            <a:avLst/>
          </a:prstGeom>
        </p:spPr>
      </p:pic>
      <p:pic>
        <p:nvPicPr>
          <p:cNvPr id="35" name="Picture 34" descr="A person in a suit and tie&#10;&#10;Description automatically generated">
            <a:extLst>
              <a:ext uri="{FF2B5EF4-FFF2-40B4-BE49-F238E27FC236}">
                <a16:creationId xmlns:a16="http://schemas.microsoft.com/office/drawing/2014/main" id="{7929EBCC-3531-4AF3-AAE4-C5381546F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64" y="4180118"/>
            <a:ext cx="2023756" cy="1610363"/>
          </a:xfrm>
          <a:prstGeom prst="rect">
            <a:avLst/>
          </a:prstGeom>
        </p:spPr>
      </p:pic>
      <p:pic>
        <p:nvPicPr>
          <p:cNvPr id="37" name="Picture 36" descr="A picture containing toy&#10;&#10;Description automatically generated">
            <a:extLst>
              <a:ext uri="{FF2B5EF4-FFF2-40B4-BE49-F238E27FC236}">
                <a16:creationId xmlns:a16="http://schemas.microsoft.com/office/drawing/2014/main" id="{C88A58C7-EA5E-46D4-BB8D-6F38479C80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4216" y="3439551"/>
            <a:ext cx="2015011" cy="1603404"/>
          </a:xfrm>
          <a:prstGeom prst="rect">
            <a:avLst/>
          </a:prstGeom>
          <a:effectLst/>
        </p:spPr>
      </p:pic>
      <p:sp>
        <p:nvSpPr>
          <p:cNvPr id="23" name="Oval 22">
            <a:extLst>
              <a:ext uri="{FF2B5EF4-FFF2-40B4-BE49-F238E27FC236}">
                <a16:creationId xmlns:a16="http://schemas.microsoft.com/office/drawing/2014/main" id="{242E37CC-4931-4322-80FB-DFDC24CD31F7}"/>
              </a:ext>
            </a:extLst>
          </p:cNvPr>
          <p:cNvSpPr>
            <a:spLocks/>
          </p:cNvSpPr>
          <p:nvPr/>
        </p:nvSpPr>
        <p:spPr>
          <a:xfrm>
            <a:off x="1634628" y="537080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b="1">
                <a:latin typeface="+mj-lt"/>
              </a:rPr>
              <a:t>10</a:t>
            </a:r>
          </a:p>
        </p:txBody>
      </p:sp>
      <p:sp>
        <p:nvSpPr>
          <p:cNvPr id="25"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691476" y="522992"/>
            <a:ext cx="8500524" cy="772593"/>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200"/>
              <a:t>Want a supplier you can trust? We have developed long-term relationships with the most quality focused, reliable and   responsive vendors in the industry. Our preferred partners can help you to exhibit sustainably and we encourage you to    engage with them for any logistic, stand build, signage, lightning or accommodation needs you may have.</a:t>
            </a: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0224" y="1622872"/>
            <a:ext cx="476619" cy="468856"/>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9997" y="2551693"/>
            <a:ext cx="476619" cy="468856"/>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5832" y="4417943"/>
            <a:ext cx="476619" cy="468856"/>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7056" y="3483014"/>
            <a:ext cx="476619" cy="468856"/>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8335" y="5352373"/>
            <a:ext cx="476619" cy="468856"/>
          </a:xfrm>
          <a:prstGeom prst="rect">
            <a:avLst/>
          </a:prstGeom>
        </p:spPr>
      </p:pic>
    </p:spTree>
    <p:extLst>
      <p:ext uri="{BB962C8B-B14F-4D97-AF65-F5344CB8AC3E}">
        <p14:creationId xmlns:p14="http://schemas.microsoft.com/office/powerpoint/2010/main" val="1068132133"/>
      </p:ext>
    </p:extLst>
  </p:cSld>
  <p:clrMapOvr>
    <a:masterClrMapping/>
  </p:clrMapOvr>
</p:sld>
</file>

<file path=ppt/theme/theme1.xml><?xml version="1.0" encoding="utf-8"?>
<a:theme xmlns:a="http://schemas.openxmlformats.org/drawingml/2006/main" name="1_InformaTech">
  <a:themeElements>
    <a:clrScheme name="Custom 9">
      <a:dk1>
        <a:sysClr val="windowText" lastClr="000000"/>
      </a:dk1>
      <a:lt1>
        <a:sysClr val="window" lastClr="FFFFFF"/>
      </a:lt1>
      <a:dk2>
        <a:srgbClr val="44546A"/>
      </a:dk2>
      <a:lt2>
        <a:srgbClr val="E7E6E6"/>
      </a:lt2>
      <a:accent1>
        <a:srgbClr val="002244"/>
      </a:accent1>
      <a:accent2>
        <a:srgbClr val="11A7D9"/>
      </a:accent2>
      <a:accent3>
        <a:srgbClr val="B01AA4"/>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Group Template" id="{36053FD7-ED36-440F-8953-620ED2DC54B0}" vid="{6DB44945-67A2-4AF4-B4CD-795A50D629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99F787BAED3E498BEF04224AEE6064" ma:contentTypeVersion="20" ma:contentTypeDescription="Create a new document." ma:contentTypeScope="" ma:versionID="6b39b8058348c1488f38603755f42e25">
  <xsd:schema xmlns:xsd="http://www.w3.org/2001/XMLSchema" xmlns:xs="http://www.w3.org/2001/XMLSchema" xmlns:p="http://schemas.microsoft.com/office/2006/metadata/properties" xmlns:ns2="9a169ad1-7d1a-4c30-b833-8d9279039db0" xmlns:ns3="c993988f-9cc9-492b-865e-93c65c057ebc" targetNamespace="http://schemas.microsoft.com/office/2006/metadata/properties" ma:root="true" ma:fieldsID="c0ecbbc6193237c41c805ed5302aab89" ns2:_="" ns3:_="">
    <xsd:import namespace="9a169ad1-7d1a-4c30-b833-8d9279039db0"/>
    <xsd:import namespace="c993988f-9cc9-492b-865e-93c65c057e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69ad1-7d1a-4c30-b833-8d9279039d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93988f-9cc9-492b-865e-93c65c057e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0f9e59-7c4f-4d37-8b88-cefc26cb1cfb}" ma:internalName="TaxCatchAll" ma:showField="CatchAllData" ma:web="c993988f-9cc9-492b-865e-93c65c057e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169ad1-7d1a-4c30-b833-8d9279039db0">
      <Terms xmlns="http://schemas.microsoft.com/office/infopath/2007/PartnerControls"/>
    </lcf76f155ced4ddcb4097134ff3c332f>
    <TaxCatchAll xmlns="c993988f-9cc9-492b-865e-93c65c057ebc" xsi:nil="true"/>
    <SharedWithUsers xmlns="c993988f-9cc9-492b-865e-93c65c057ebc">
      <UserInfo>
        <DisplayName>Warmington, Naomi</DisplayName>
        <AccountId>2412</AccountId>
        <AccountType/>
      </UserInfo>
      <UserInfo>
        <DisplayName>Fruen, Bethany</DisplayName>
        <AccountId>1399</AccountId>
        <AccountType/>
      </UserInfo>
    </SharedWithUsers>
  </documentManagement>
</p:properties>
</file>

<file path=customXml/itemProps1.xml><?xml version="1.0" encoding="utf-8"?>
<ds:datastoreItem xmlns:ds="http://schemas.openxmlformats.org/officeDocument/2006/customXml" ds:itemID="{2581D4C0-9185-41D3-AFA4-E00C8ECDE3D9}"/>
</file>

<file path=customXml/itemProps2.xml><?xml version="1.0" encoding="utf-8"?>
<ds:datastoreItem xmlns:ds="http://schemas.openxmlformats.org/officeDocument/2006/customXml" ds:itemID="{AAFA0EB0-D649-4A2E-9763-09C4489D6DA5}">
  <ds:schemaRefs>
    <ds:schemaRef ds:uri="http://schemas.microsoft.com/sharepoint/v3/contenttype/forms"/>
  </ds:schemaRefs>
</ds:datastoreItem>
</file>

<file path=customXml/itemProps3.xml><?xml version="1.0" encoding="utf-8"?>
<ds:datastoreItem xmlns:ds="http://schemas.openxmlformats.org/officeDocument/2006/customXml" ds:itemID="{5E6A33CB-C444-4006-9018-1BB2BF1B3741}">
  <ds:schemaRefs>
    <ds:schemaRef ds:uri="878f50be-1c7c-423d-a009-4b1aedf0edfe"/>
    <ds:schemaRef ds:uri="b11fc37a-30f2-41b3-a078-6d85d006e0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515</Words>
  <Application>Microsoft Office PowerPoint</Application>
  <PresentationFormat>Widescreen</PresentationFormat>
  <Paragraphs>43</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Aleo-Light</vt:lpstr>
      <vt:lpstr>Aleo-Regular</vt:lpstr>
      <vt:lpstr>Arial</vt:lpstr>
      <vt:lpstr>Calibri</vt:lpstr>
      <vt:lpstr>Open Sans</vt:lpstr>
      <vt:lpstr>Open Sans Light</vt:lpstr>
      <vt:lpstr>Open Sans SemiBold</vt:lpstr>
      <vt:lpstr>1_InformaTech</vt:lpstr>
      <vt:lpstr>Exhibitor Sustainability Checklist </vt:lpstr>
      <vt:lpstr>Exhibitor Sustainability Checklist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you be more sustainable? Exhibitor Guide</dc:title>
  <dc:creator>Viktoria Vitekova</dc:creator>
  <cp:lastModifiedBy>Arrowsmith, Aurora</cp:lastModifiedBy>
  <cp:revision>44</cp:revision>
  <dcterms:created xsi:type="dcterms:W3CDTF">2019-07-26T13:07:25Z</dcterms:created>
  <dcterms:modified xsi:type="dcterms:W3CDTF">2024-12-12T12:52:25Z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Ben.Wielgus@informa.com</vt:lpwstr>
  </property>
  <property fmtid="{D5CDD505-2E9C-101B-9397-08002B2CF9AE}" pid="5" name="MSIP_Label_181c070e-054b-4d1c-ba4c-fc70b099192e_SetDate">
    <vt:lpwstr>2019-09-04T18:32:42.4751859Z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ActionId">
    <vt:lpwstr>996be754-0bed-4acd-a413-906201b1c541</vt:lpwstr>
  </property>
  <property fmtid="{D5CDD505-2E9C-101B-9397-08002B2CF9AE}" pid="9" name="MSIP_Label_181c070e-054b-4d1c-ba4c-fc70b099192e_Extended_MSFT_Method">
    <vt:lpwstr>Automatic</vt:lpwstr>
  </property>
  <property fmtid="{D5CDD505-2E9C-101B-9397-08002B2CF9AE}" pid="10" name="MSIP_Label_2bbab825-a111-45e4-86a1-18cee0005896_Enabled">
    <vt:lpwstr>True</vt:lpwstr>
  </property>
  <property fmtid="{D5CDD505-2E9C-101B-9397-08002B2CF9AE}" pid="11" name="MSIP_Label_2bbab825-a111-45e4-86a1-18cee0005896_SiteId">
    <vt:lpwstr>2567d566-604c-408a-8a60-55d0dc9d9d6b</vt:lpwstr>
  </property>
  <property fmtid="{D5CDD505-2E9C-101B-9397-08002B2CF9AE}" pid="12" name="MSIP_Label_2bbab825-a111-45e4-86a1-18cee0005896_Owner">
    <vt:lpwstr>Ben.Wielgus@informa.com</vt:lpwstr>
  </property>
  <property fmtid="{D5CDD505-2E9C-101B-9397-08002B2CF9AE}" pid="13" name="MSIP_Label_2bbab825-a111-45e4-86a1-18cee0005896_SetDate">
    <vt:lpwstr>2019-09-04T18:32:42.4751859Z</vt:lpwstr>
  </property>
  <property fmtid="{D5CDD505-2E9C-101B-9397-08002B2CF9AE}" pid="14" name="MSIP_Label_2bbab825-a111-45e4-86a1-18cee0005896_Name">
    <vt:lpwstr>Un-restricted</vt:lpwstr>
  </property>
  <property fmtid="{D5CDD505-2E9C-101B-9397-08002B2CF9AE}" pid="15" name="MSIP_Label_2bbab825-a111-45e4-86a1-18cee0005896_Application">
    <vt:lpwstr>Microsoft Azure Information Protection</vt:lpwstr>
  </property>
  <property fmtid="{D5CDD505-2E9C-101B-9397-08002B2CF9AE}" pid="16" name="MSIP_Label_2bbab825-a111-45e4-86a1-18cee0005896_ActionId">
    <vt:lpwstr>996be754-0bed-4acd-a413-906201b1c541</vt:lpwstr>
  </property>
  <property fmtid="{D5CDD505-2E9C-101B-9397-08002B2CF9AE}" pid="17" name="MSIP_Label_2bbab825-a111-45e4-86a1-18cee0005896_Parent">
    <vt:lpwstr>181c070e-054b-4d1c-ba4c-fc70b099192e</vt:lpwstr>
  </property>
  <property fmtid="{D5CDD505-2E9C-101B-9397-08002B2CF9AE}" pid="18" name="MSIP_Label_2bbab825-a111-45e4-86a1-18cee0005896_Extended_MSFT_Method">
    <vt:lpwstr>Automatic</vt:lpwstr>
  </property>
  <property fmtid="{D5CDD505-2E9C-101B-9397-08002B2CF9AE}" pid="19" name="Sensitivity">
    <vt:lpwstr>General Un-restricted</vt:lpwstr>
  </property>
  <property fmtid="{D5CDD505-2E9C-101B-9397-08002B2CF9AE}" pid="20" name="ContentTypeId">
    <vt:lpwstr>0x010100AE99F787BAED3E498BEF04224AEE6064</vt:lpwstr>
  </property>
  <property fmtid="{D5CDD505-2E9C-101B-9397-08002B2CF9AE}" pid="21" name="MediaServiceImageTags">
    <vt:lpwstr/>
  </property>
</Properties>
</file>